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89" r:id="rId4"/>
  </p:sldMasterIdLst>
  <p:notesMasterIdLst>
    <p:notesMasterId r:id="rId37"/>
  </p:notesMasterIdLst>
  <p:sldIdLst>
    <p:sldId id="316" r:id="rId5"/>
    <p:sldId id="321" r:id="rId6"/>
    <p:sldId id="317" r:id="rId7"/>
    <p:sldId id="329" r:id="rId8"/>
    <p:sldId id="332" r:id="rId9"/>
    <p:sldId id="372" r:id="rId10"/>
    <p:sldId id="349" r:id="rId11"/>
    <p:sldId id="350" r:id="rId12"/>
    <p:sldId id="351" r:id="rId13"/>
    <p:sldId id="352" r:id="rId14"/>
    <p:sldId id="353" r:id="rId15"/>
    <p:sldId id="346" r:id="rId16"/>
    <p:sldId id="355" r:id="rId17"/>
    <p:sldId id="356" r:id="rId18"/>
    <p:sldId id="357" r:id="rId19"/>
    <p:sldId id="358" r:id="rId20"/>
    <p:sldId id="359" r:id="rId21"/>
    <p:sldId id="344" r:id="rId22"/>
    <p:sldId id="360" r:id="rId23"/>
    <p:sldId id="347" r:id="rId24"/>
    <p:sldId id="361" r:id="rId25"/>
    <p:sldId id="362" r:id="rId26"/>
    <p:sldId id="363" r:id="rId27"/>
    <p:sldId id="364" r:id="rId28"/>
    <p:sldId id="365" r:id="rId29"/>
    <p:sldId id="366" r:id="rId30"/>
    <p:sldId id="367" r:id="rId31"/>
    <p:sldId id="368" r:id="rId32"/>
    <p:sldId id="369" r:id="rId33"/>
    <p:sldId id="370" r:id="rId34"/>
    <p:sldId id="371" r:id="rId35"/>
    <p:sldId id="339"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 userDrawn="1">
          <p15:clr>
            <a:srgbClr val="A4A3A4"/>
          </p15:clr>
        </p15:guide>
        <p15:guide id="5" orient="horz" pos="4032" userDrawn="1">
          <p15:clr>
            <a:srgbClr val="A4A3A4"/>
          </p15:clr>
        </p15:guide>
        <p15:guide id="7" userDrawn="1">
          <p15:clr>
            <a:srgbClr val="A4A3A4"/>
          </p15:clr>
        </p15:guide>
        <p15:guide id="8" orient="horz" userDrawn="1">
          <p15:clr>
            <a:srgbClr val="A4A3A4"/>
          </p15:clr>
        </p15:guide>
        <p15:guide id="9" orient="horz" pos="4320" userDrawn="1">
          <p15:clr>
            <a:srgbClr val="A4A3A4"/>
          </p15:clr>
        </p15:guide>
        <p15:guide id="10" orient="horz" pos="79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mins, Kim" initials="KK" lastIdx="2" clrIdx="0">
    <p:extLst>
      <p:ext uri="{19B8F6BF-5375-455C-9EA6-DF929625EA0E}">
        <p15:presenceInfo xmlns:p15="http://schemas.microsoft.com/office/powerpoint/2012/main" userId="S::kim.kamins@umassmed.edu::b9ee0de9-68a3-44c9-ae3a-5ee43d61b20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2F6B"/>
    <a:srgbClr val="F68443"/>
    <a:srgbClr val="7A50A3"/>
    <a:srgbClr val="669D4E"/>
    <a:srgbClr val="8B65AF"/>
    <a:srgbClr val="633092"/>
    <a:srgbClr val="669D4D"/>
    <a:srgbClr val="C8DCF4"/>
    <a:srgbClr val="5395DC"/>
    <a:srgbClr val="FFFD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96331" autoAdjust="0"/>
  </p:normalViewPr>
  <p:slideViewPr>
    <p:cSldViewPr snapToGrid="0">
      <p:cViewPr varScale="1">
        <p:scale>
          <a:sx n="91" d="100"/>
          <a:sy n="91" d="100"/>
        </p:scale>
        <p:origin x="370" y="72"/>
      </p:cViewPr>
      <p:guideLst>
        <p:guide orient="horz" pos="288"/>
        <p:guide orient="horz" pos="4032"/>
        <p:guide/>
        <p:guide orient="horz"/>
        <p:guide orient="horz" pos="4320"/>
        <p:guide orient="horz" pos="792"/>
      </p:guideLst>
    </p:cSldViewPr>
  </p:slideViewPr>
  <p:outlineViewPr>
    <p:cViewPr>
      <p:scale>
        <a:sx n="33" d="100"/>
        <a:sy n="33" d="100"/>
      </p:scale>
      <p:origin x="0" y="0"/>
    </p:cViewPr>
    <p:sldLst>
      <p:sld r:id="rId1" collapse="1"/>
      <p:sld r:id="rId2" collapse="1"/>
    </p:sldLst>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s>
</file>

<file path=ppt/_rels/viewProps.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80EADF-F629-4EAF-8E97-280EB697B07B}" type="doc">
      <dgm:prSet loTypeId="urn:microsoft.com/office/officeart/2005/8/layout/process1" loCatId="process" qsTypeId="urn:microsoft.com/office/officeart/2005/8/quickstyle/3d1" qsCatId="3D" csTypeId="urn:microsoft.com/office/officeart/2005/8/colors/accent4_2" csCatId="accent4" phldr="1"/>
      <dgm:spPr/>
    </dgm:pt>
    <dgm:pt modelId="{E5E390AD-89FC-4787-9155-E437438D7136}">
      <dgm:prSet phldrT="[Text]" custT="1"/>
      <dgm:spPr>
        <a:xfrm>
          <a:off x="3716" y="746965"/>
          <a:ext cx="1625147" cy="1477868"/>
        </a:xfrm>
        <a:prstGeom prst="roundRect">
          <a:avLst>
            <a:gd name="adj" fmla="val 10000"/>
          </a:avLst>
        </a:prstGeom>
        <a:gradFill rotWithShape="0">
          <a:gsLst>
            <a:gs pos="0">
              <a:srgbClr val="10069F">
                <a:hueOff val="0"/>
                <a:satOff val="0"/>
                <a:lumOff val="0"/>
                <a:alphaOff val="0"/>
                <a:shade val="51000"/>
                <a:satMod val="130000"/>
              </a:srgbClr>
            </a:gs>
            <a:gs pos="80000">
              <a:srgbClr val="10069F">
                <a:hueOff val="0"/>
                <a:satOff val="0"/>
                <a:lumOff val="0"/>
                <a:alphaOff val="0"/>
                <a:shade val="93000"/>
                <a:satMod val="130000"/>
              </a:srgbClr>
            </a:gs>
            <a:gs pos="100000">
              <a:srgbClr val="10069F">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pPr>
            <a:buNone/>
          </a:pPr>
          <a:r>
            <a:rPr lang="en-US" sz="1800" dirty="0">
              <a:solidFill>
                <a:srgbClr val="FFFFFF"/>
              </a:solidFill>
              <a:latin typeface="Calibri"/>
              <a:ea typeface="+mn-ea"/>
              <a:cs typeface="+mn-cs"/>
            </a:rPr>
            <a:t>Allowable Costs for Covered Direct or Admin Services </a:t>
          </a:r>
          <a:r>
            <a:rPr lang="en-US" sz="1400" dirty="0">
              <a:solidFill>
                <a:srgbClr val="FFFFFF"/>
              </a:solidFill>
              <a:latin typeface="Calibri"/>
              <a:ea typeface="+mn-ea"/>
              <a:cs typeface="+mn-cs"/>
            </a:rPr>
            <a:t>(School Division specific)</a:t>
          </a:r>
        </a:p>
      </dgm:t>
    </dgm:pt>
    <dgm:pt modelId="{8C89AD8D-ABC2-4C3E-B16E-CE60462A62B6}" type="parTrans" cxnId="{FE924B67-96C6-4FFD-BF2F-F8B1B8CD90B2}">
      <dgm:prSet/>
      <dgm:spPr/>
      <dgm:t>
        <a:bodyPr/>
        <a:lstStyle/>
        <a:p>
          <a:endParaRPr lang="en-US"/>
        </a:p>
      </dgm:t>
    </dgm:pt>
    <dgm:pt modelId="{44222EB0-4747-4813-AC3A-4B9F1F0F6070}" type="sibTrans" cxnId="{FE924B67-96C6-4FFD-BF2F-F8B1B8CD90B2}">
      <dgm:prSet/>
      <dgm:spPr>
        <a:xfrm>
          <a:off x="1791379" y="1284381"/>
          <a:ext cx="344531" cy="403036"/>
        </a:xfrm>
        <a:prstGeom prst="mathMultiply">
          <a:avLst/>
        </a:prstGeom>
        <a:gradFill rotWithShape="0">
          <a:gsLst>
            <a:gs pos="0">
              <a:srgbClr val="10069F">
                <a:tint val="60000"/>
                <a:hueOff val="0"/>
                <a:satOff val="0"/>
                <a:lumOff val="0"/>
                <a:alphaOff val="0"/>
                <a:shade val="51000"/>
                <a:satMod val="130000"/>
              </a:srgbClr>
            </a:gs>
            <a:gs pos="80000">
              <a:srgbClr val="10069F">
                <a:tint val="60000"/>
                <a:hueOff val="0"/>
                <a:satOff val="0"/>
                <a:lumOff val="0"/>
                <a:alphaOff val="0"/>
                <a:shade val="93000"/>
                <a:satMod val="130000"/>
              </a:srgbClr>
            </a:gs>
            <a:gs pos="100000">
              <a:srgbClr val="10069F">
                <a:tint val="6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gm:spPr>
      <dgm:t>
        <a:bodyPr/>
        <a:lstStyle/>
        <a:p>
          <a:pPr>
            <a:buNone/>
          </a:pPr>
          <a:endParaRPr lang="en-US">
            <a:solidFill>
              <a:srgbClr val="777877"/>
            </a:solidFill>
            <a:latin typeface="Calibri"/>
            <a:ea typeface="+mn-ea"/>
            <a:cs typeface="+mn-cs"/>
          </a:endParaRPr>
        </a:p>
      </dgm:t>
    </dgm:pt>
    <dgm:pt modelId="{3F67FFAC-3BFC-486C-B532-668981BA8863}">
      <dgm:prSet phldrT="[Text]" custT="1"/>
      <dgm:spPr>
        <a:xfrm>
          <a:off x="2278923" y="746965"/>
          <a:ext cx="1625147" cy="1477868"/>
        </a:xfrm>
        <a:prstGeom prst="roundRect">
          <a:avLst>
            <a:gd name="adj" fmla="val 10000"/>
          </a:avLst>
        </a:prstGeom>
        <a:gradFill rotWithShape="0">
          <a:gsLst>
            <a:gs pos="0">
              <a:srgbClr val="10069F">
                <a:hueOff val="0"/>
                <a:satOff val="0"/>
                <a:lumOff val="0"/>
                <a:alphaOff val="0"/>
                <a:shade val="51000"/>
                <a:satMod val="130000"/>
              </a:srgbClr>
            </a:gs>
            <a:gs pos="80000">
              <a:srgbClr val="10069F">
                <a:hueOff val="0"/>
                <a:satOff val="0"/>
                <a:lumOff val="0"/>
                <a:alphaOff val="0"/>
                <a:shade val="93000"/>
                <a:satMod val="130000"/>
              </a:srgbClr>
            </a:gs>
            <a:gs pos="100000">
              <a:srgbClr val="10069F">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pPr>
            <a:buNone/>
          </a:pPr>
          <a:r>
            <a:rPr lang="en-US" sz="1800" dirty="0">
              <a:solidFill>
                <a:srgbClr val="FFFFFF"/>
              </a:solidFill>
              <a:latin typeface="Calibri"/>
              <a:ea typeface="+mn-ea"/>
              <a:cs typeface="+mn-cs"/>
            </a:rPr>
            <a:t>RMTS Results</a:t>
          </a:r>
        </a:p>
        <a:p>
          <a:pPr>
            <a:buNone/>
          </a:pPr>
          <a:r>
            <a:rPr lang="en-US" sz="1400" dirty="0">
              <a:solidFill>
                <a:srgbClr val="FFFFFF"/>
              </a:solidFill>
              <a:latin typeface="Calibri"/>
              <a:ea typeface="+mn-ea"/>
              <a:cs typeface="+mn-cs"/>
            </a:rPr>
            <a:t>(Statewide)</a:t>
          </a:r>
        </a:p>
      </dgm:t>
    </dgm:pt>
    <dgm:pt modelId="{0EC3E224-F444-43CF-AA0C-01D1643A14F5}" type="parTrans" cxnId="{02FBA769-7D1D-481A-A913-C7FF33B50968}">
      <dgm:prSet/>
      <dgm:spPr/>
      <dgm:t>
        <a:bodyPr/>
        <a:lstStyle/>
        <a:p>
          <a:endParaRPr lang="en-US"/>
        </a:p>
      </dgm:t>
    </dgm:pt>
    <dgm:pt modelId="{05453CC4-4406-4454-9921-FF960D1B5CB5}" type="sibTrans" cxnId="{02FBA769-7D1D-481A-A913-C7FF33B50968}">
      <dgm:prSet/>
      <dgm:spPr>
        <a:xfrm>
          <a:off x="4066585" y="1284381"/>
          <a:ext cx="344531" cy="403036"/>
        </a:xfrm>
        <a:prstGeom prst="mathMultiply">
          <a:avLst/>
        </a:prstGeom>
        <a:gradFill rotWithShape="0">
          <a:gsLst>
            <a:gs pos="0">
              <a:srgbClr val="10069F">
                <a:tint val="60000"/>
                <a:hueOff val="0"/>
                <a:satOff val="0"/>
                <a:lumOff val="0"/>
                <a:alphaOff val="0"/>
                <a:shade val="51000"/>
                <a:satMod val="130000"/>
              </a:srgbClr>
            </a:gs>
            <a:gs pos="80000">
              <a:srgbClr val="10069F">
                <a:tint val="60000"/>
                <a:hueOff val="0"/>
                <a:satOff val="0"/>
                <a:lumOff val="0"/>
                <a:alphaOff val="0"/>
                <a:shade val="93000"/>
                <a:satMod val="130000"/>
              </a:srgbClr>
            </a:gs>
            <a:gs pos="100000">
              <a:srgbClr val="10069F">
                <a:tint val="6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gm:spPr>
      <dgm:t>
        <a:bodyPr/>
        <a:lstStyle/>
        <a:p>
          <a:pPr>
            <a:buNone/>
          </a:pPr>
          <a:endParaRPr lang="en-US">
            <a:solidFill>
              <a:srgbClr val="777877"/>
            </a:solidFill>
            <a:latin typeface="Calibri"/>
            <a:ea typeface="+mn-ea"/>
            <a:cs typeface="+mn-cs"/>
          </a:endParaRPr>
        </a:p>
      </dgm:t>
    </dgm:pt>
    <dgm:pt modelId="{B5BCC933-882A-441A-BE4B-4E930D5D9BDA}">
      <dgm:prSet phldrT="[Text]" custT="1"/>
      <dgm:spPr>
        <a:xfrm>
          <a:off x="4554129" y="746965"/>
          <a:ext cx="1625147" cy="1477868"/>
        </a:xfrm>
        <a:prstGeom prst="roundRect">
          <a:avLst>
            <a:gd name="adj" fmla="val 10000"/>
          </a:avLst>
        </a:prstGeom>
        <a:gradFill rotWithShape="0">
          <a:gsLst>
            <a:gs pos="0">
              <a:srgbClr val="10069F">
                <a:hueOff val="0"/>
                <a:satOff val="0"/>
                <a:lumOff val="0"/>
                <a:alphaOff val="0"/>
                <a:shade val="51000"/>
                <a:satMod val="130000"/>
              </a:srgbClr>
            </a:gs>
            <a:gs pos="80000">
              <a:srgbClr val="10069F">
                <a:hueOff val="0"/>
                <a:satOff val="0"/>
                <a:lumOff val="0"/>
                <a:alphaOff val="0"/>
                <a:shade val="93000"/>
                <a:satMod val="130000"/>
              </a:srgbClr>
            </a:gs>
            <a:gs pos="100000">
              <a:srgbClr val="10069F">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pPr>
            <a:buNone/>
          </a:pPr>
          <a:r>
            <a:rPr lang="en-US" sz="1800" dirty="0">
              <a:solidFill>
                <a:srgbClr val="FFFFFF"/>
              </a:solidFill>
              <a:latin typeface="Calibri"/>
              <a:ea typeface="+mn-ea"/>
              <a:cs typeface="+mn-cs"/>
            </a:rPr>
            <a:t>Medicaid Penetration Factor</a:t>
          </a:r>
        </a:p>
        <a:p>
          <a:pPr>
            <a:buNone/>
          </a:pPr>
          <a:r>
            <a:rPr lang="en-US" sz="1400" dirty="0">
              <a:solidFill>
                <a:srgbClr val="FFFFFF"/>
              </a:solidFill>
              <a:latin typeface="Calibri"/>
              <a:ea typeface="+mn-ea"/>
              <a:cs typeface="+mn-cs"/>
            </a:rPr>
            <a:t>(School Division specific)</a:t>
          </a:r>
        </a:p>
      </dgm:t>
    </dgm:pt>
    <dgm:pt modelId="{5DA34BAC-1F49-448F-B01C-C641B0852A64}" type="parTrans" cxnId="{67E943BD-1E8A-475B-B33E-EBE91FB2F914}">
      <dgm:prSet/>
      <dgm:spPr/>
      <dgm:t>
        <a:bodyPr/>
        <a:lstStyle/>
        <a:p>
          <a:endParaRPr lang="en-US"/>
        </a:p>
      </dgm:t>
    </dgm:pt>
    <dgm:pt modelId="{13C15511-A402-4615-8BC2-BF756A0AABA3}" type="sibTrans" cxnId="{67E943BD-1E8A-475B-B33E-EBE91FB2F914}">
      <dgm:prSet/>
      <dgm:spPr>
        <a:xfrm>
          <a:off x="6341791" y="1284381"/>
          <a:ext cx="344531" cy="403036"/>
        </a:xfrm>
        <a:prstGeom prst="mathEqual">
          <a:avLst/>
        </a:prstGeom>
        <a:gradFill rotWithShape="0">
          <a:gsLst>
            <a:gs pos="0">
              <a:srgbClr val="10069F">
                <a:tint val="60000"/>
                <a:hueOff val="0"/>
                <a:satOff val="0"/>
                <a:lumOff val="0"/>
                <a:alphaOff val="0"/>
                <a:shade val="51000"/>
                <a:satMod val="130000"/>
              </a:srgbClr>
            </a:gs>
            <a:gs pos="80000">
              <a:srgbClr val="10069F">
                <a:tint val="60000"/>
                <a:hueOff val="0"/>
                <a:satOff val="0"/>
                <a:lumOff val="0"/>
                <a:alphaOff val="0"/>
                <a:shade val="93000"/>
                <a:satMod val="130000"/>
              </a:srgbClr>
            </a:gs>
            <a:gs pos="100000">
              <a:srgbClr val="10069F">
                <a:tint val="6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gm:spPr>
      <dgm:t>
        <a:bodyPr/>
        <a:lstStyle/>
        <a:p>
          <a:pPr>
            <a:buNone/>
          </a:pPr>
          <a:endParaRPr lang="en-US">
            <a:solidFill>
              <a:srgbClr val="777877"/>
            </a:solidFill>
            <a:latin typeface="Calibri"/>
            <a:ea typeface="+mn-ea"/>
            <a:cs typeface="+mn-cs"/>
          </a:endParaRPr>
        </a:p>
      </dgm:t>
    </dgm:pt>
    <dgm:pt modelId="{1548957B-C2E8-49ED-B203-470C3A1D9B3B}">
      <dgm:prSet phldrT="[Text]"/>
      <dgm:spPr>
        <a:xfrm>
          <a:off x="6829335" y="746965"/>
          <a:ext cx="1625147" cy="1477868"/>
        </a:xfrm>
        <a:prstGeom prst="roundRect">
          <a:avLst>
            <a:gd name="adj" fmla="val 10000"/>
          </a:avLst>
        </a:prstGeom>
        <a:gradFill rotWithShape="0">
          <a:gsLst>
            <a:gs pos="0">
              <a:srgbClr val="10069F">
                <a:hueOff val="0"/>
                <a:satOff val="0"/>
                <a:lumOff val="0"/>
                <a:alphaOff val="0"/>
                <a:shade val="51000"/>
                <a:satMod val="130000"/>
              </a:srgbClr>
            </a:gs>
            <a:gs pos="80000">
              <a:srgbClr val="10069F">
                <a:hueOff val="0"/>
                <a:satOff val="0"/>
                <a:lumOff val="0"/>
                <a:alphaOff val="0"/>
                <a:shade val="93000"/>
                <a:satMod val="130000"/>
              </a:srgbClr>
            </a:gs>
            <a:gs pos="100000">
              <a:srgbClr val="10069F">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pPr>
            <a:buNone/>
          </a:pPr>
          <a:r>
            <a:rPr lang="en-US" b="1" dirty="0">
              <a:solidFill>
                <a:srgbClr val="FFFFFF"/>
              </a:solidFill>
              <a:latin typeface="Calibri"/>
              <a:ea typeface="+mn-ea"/>
              <a:cs typeface="+mn-cs"/>
            </a:rPr>
            <a:t>Gross Medicaid Allowable Amount</a:t>
          </a:r>
        </a:p>
      </dgm:t>
    </dgm:pt>
    <dgm:pt modelId="{CAA987C2-E1E6-4C00-8D49-726D5CDBB49B}" type="parTrans" cxnId="{4F9CF0B8-A0CE-4693-948E-8434FEDD9D55}">
      <dgm:prSet/>
      <dgm:spPr/>
      <dgm:t>
        <a:bodyPr/>
        <a:lstStyle/>
        <a:p>
          <a:endParaRPr lang="en-US"/>
        </a:p>
      </dgm:t>
    </dgm:pt>
    <dgm:pt modelId="{76BD0A9F-1BD5-4612-A2FA-A2FF193661E2}" type="sibTrans" cxnId="{4F9CF0B8-A0CE-4693-948E-8434FEDD9D55}">
      <dgm:prSet/>
      <dgm:spPr/>
      <dgm:t>
        <a:bodyPr/>
        <a:lstStyle/>
        <a:p>
          <a:endParaRPr lang="en-US"/>
        </a:p>
      </dgm:t>
    </dgm:pt>
    <dgm:pt modelId="{473D379B-1EF8-4E47-90A5-88D53106B0D2}" type="pres">
      <dgm:prSet presAssocID="{2D80EADF-F629-4EAF-8E97-280EB697B07B}" presName="Name0" presStyleCnt="0">
        <dgm:presLayoutVars>
          <dgm:dir/>
          <dgm:resizeHandles val="exact"/>
        </dgm:presLayoutVars>
      </dgm:prSet>
      <dgm:spPr/>
    </dgm:pt>
    <dgm:pt modelId="{2C8C7523-8A1C-402F-8F83-D77F6FBF16BC}" type="pres">
      <dgm:prSet presAssocID="{E5E390AD-89FC-4787-9155-E437438D7136}" presName="node" presStyleLbl="node1" presStyleIdx="0" presStyleCnt="4">
        <dgm:presLayoutVars>
          <dgm:bulletEnabled val="1"/>
        </dgm:presLayoutVars>
      </dgm:prSet>
      <dgm:spPr/>
    </dgm:pt>
    <dgm:pt modelId="{0F79D886-992A-4049-B834-C81F2BF09F7C}" type="pres">
      <dgm:prSet presAssocID="{44222EB0-4747-4813-AC3A-4B9F1F0F6070}" presName="sibTrans" presStyleLbl="sibTrans2D1" presStyleIdx="0" presStyleCnt="3"/>
      <dgm:spPr>
        <a:prstGeom prst="mathMultiply">
          <a:avLst/>
        </a:prstGeom>
      </dgm:spPr>
    </dgm:pt>
    <dgm:pt modelId="{3D8B5FAF-924C-4B6E-8082-48731193980C}" type="pres">
      <dgm:prSet presAssocID="{44222EB0-4747-4813-AC3A-4B9F1F0F6070}" presName="connectorText" presStyleLbl="sibTrans2D1" presStyleIdx="0" presStyleCnt="3"/>
      <dgm:spPr/>
    </dgm:pt>
    <dgm:pt modelId="{D9033109-AA12-441B-BA15-350FF6D3A1EE}" type="pres">
      <dgm:prSet presAssocID="{3F67FFAC-3BFC-486C-B532-668981BA8863}" presName="node" presStyleLbl="node1" presStyleIdx="1" presStyleCnt="4">
        <dgm:presLayoutVars>
          <dgm:bulletEnabled val="1"/>
        </dgm:presLayoutVars>
      </dgm:prSet>
      <dgm:spPr/>
    </dgm:pt>
    <dgm:pt modelId="{95EBC34F-DF0F-4AC1-98FA-16ED6FF1F157}" type="pres">
      <dgm:prSet presAssocID="{05453CC4-4406-4454-9921-FF960D1B5CB5}" presName="sibTrans" presStyleLbl="sibTrans2D1" presStyleIdx="1" presStyleCnt="3"/>
      <dgm:spPr>
        <a:prstGeom prst="mathMultiply">
          <a:avLst/>
        </a:prstGeom>
      </dgm:spPr>
    </dgm:pt>
    <dgm:pt modelId="{6BA57D10-053E-4A4F-B74F-1745B1635B15}" type="pres">
      <dgm:prSet presAssocID="{05453CC4-4406-4454-9921-FF960D1B5CB5}" presName="connectorText" presStyleLbl="sibTrans2D1" presStyleIdx="1" presStyleCnt="3"/>
      <dgm:spPr/>
    </dgm:pt>
    <dgm:pt modelId="{3E0938EF-1F88-4F6E-B55A-0691FF215738}" type="pres">
      <dgm:prSet presAssocID="{B5BCC933-882A-441A-BE4B-4E930D5D9BDA}" presName="node" presStyleLbl="node1" presStyleIdx="2" presStyleCnt="4">
        <dgm:presLayoutVars>
          <dgm:bulletEnabled val="1"/>
        </dgm:presLayoutVars>
      </dgm:prSet>
      <dgm:spPr/>
    </dgm:pt>
    <dgm:pt modelId="{BFBB3FCE-C64E-4C66-85FD-DAFED73F1088}" type="pres">
      <dgm:prSet presAssocID="{13C15511-A402-4615-8BC2-BF756A0AABA3}" presName="sibTrans" presStyleLbl="sibTrans2D1" presStyleIdx="2" presStyleCnt="3"/>
      <dgm:spPr>
        <a:prstGeom prst="mathEqual">
          <a:avLst/>
        </a:prstGeom>
      </dgm:spPr>
    </dgm:pt>
    <dgm:pt modelId="{99849C1B-2B5D-4300-9314-BD5D95FB3D6B}" type="pres">
      <dgm:prSet presAssocID="{13C15511-A402-4615-8BC2-BF756A0AABA3}" presName="connectorText" presStyleLbl="sibTrans2D1" presStyleIdx="2" presStyleCnt="3"/>
      <dgm:spPr/>
    </dgm:pt>
    <dgm:pt modelId="{88CB29CB-EAD0-4DBA-A121-A5968A7E8806}" type="pres">
      <dgm:prSet presAssocID="{1548957B-C2E8-49ED-B203-470C3A1D9B3B}" presName="node" presStyleLbl="node1" presStyleIdx="3" presStyleCnt="4">
        <dgm:presLayoutVars>
          <dgm:bulletEnabled val="1"/>
        </dgm:presLayoutVars>
      </dgm:prSet>
      <dgm:spPr/>
    </dgm:pt>
  </dgm:ptLst>
  <dgm:cxnLst>
    <dgm:cxn modelId="{0D871701-3C8E-4F0B-A606-7DBB8AC9BFF9}" type="presOf" srcId="{B5BCC933-882A-441A-BE4B-4E930D5D9BDA}" destId="{3E0938EF-1F88-4F6E-B55A-0691FF215738}" srcOrd="0" destOrd="0" presId="urn:microsoft.com/office/officeart/2005/8/layout/process1"/>
    <dgm:cxn modelId="{33CE753A-89B3-4864-8596-36989DFF2C47}" type="presOf" srcId="{1548957B-C2E8-49ED-B203-470C3A1D9B3B}" destId="{88CB29CB-EAD0-4DBA-A121-A5968A7E8806}" srcOrd="0" destOrd="0" presId="urn:microsoft.com/office/officeart/2005/8/layout/process1"/>
    <dgm:cxn modelId="{4C79F865-E5E3-4FEE-9936-A03DC0BFF808}" type="presOf" srcId="{13C15511-A402-4615-8BC2-BF756A0AABA3}" destId="{99849C1B-2B5D-4300-9314-BD5D95FB3D6B}" srcOrd="1" destOrd="0" presId="urn:microsoft.com/office/officeart/2005/8/layout/process1"/>
    <dgm:cxn modelId="{5966E646-1497-4362-A28C-53FBB4607E9C}" type="presOf" srcId="{44222EB0-4747-4813-AC3A-4B9F1F0F6070}" destId="{3D8B5FAF-924C-4B6E-8082-48731193980C}" srcOrd="1" destOrd="0" presId="urn:microsoft.com/office/officeart/2005/8/layout/process1"/>
    <dgm:cxn modelId="{FE924B67-96C6-4FFD-BF2F-F8B1B8CD90B2}" srcId="{2D80EADF-F629-4EAF-8E97-280EB697B07B}" destId="{E5E390AD-89FC-4787-9155-E437438D7136}" srcOrd="0" destOrd="0" parTransId="{8C89AD8D-ABC2-4C3E-B16E-CE60462A62B6}" sibTransId="{44222EB0-4747-4813-AC3A-4B9F1F0F6070}"/>
    <dgm:cxn modelId="{02FBA769-7D1D-481A-A913-C7FF33B50968}" srcId="{2D80EADF-F629-4EAF-8E97-280EB697B07B}" destId="{3F67FFAC-3BFC-486C-B532-668981BA8863}" srcOrd="1" destOrd="0" parTransId="{0EC3E224-F444-43CF-AA0C-01D1643A14F5}" sibTransId="{05453CC4-4406-4454-9921-FF960D1B5CB5}"/>
    <dgm:cxn modelId="{4D63B054-B14F-44C5-B5ED-937BFAC7FDA1}" type="presOf" srcId="{05453CC4-4406-4454-9921-FF960D1B5CB5}" destId="{6BA57D10-053E-4A4F-B74F-1745B1635B15}" srcOrd="1" destOrd="0" presId="urn:microsoft.com/office/officeart/2005/8/layout/process1"/>
    <dgm:cxn modelId="{E4E7017B-A89F-4BE7-B202-50E8C89CCF41}" type="presOf" srcId="{13C15511-A402-4615-8BC2-BF756A0AABA3}" destId="{BFBB3FCE-C64E-4C66-85FD-DAFED73F1088}" srcOrd="0" destOrd="0" presId="urn:microsoft.com/office/officeart/2005/8/layout/process1"/>
    <dgm:cxn modelId="{BC2BEC8B-6CAE-4D5E-9EA0-223FAEECCE85}" type="presOf" srcId="{E5E390AD-89FC-4787-9155-E437438D7136}" destId="{2C8C7523-8A1C-402F-8F83-D77F6FBF16BC}" srcOrd="0" destOrd="0" presId="urn:microsoft.com/office/officeart/2005/8/layout/process1"/>
    <dgm:cxn modelId="{4F9CF0B8-A0CE-4693-948E-8434FEDD9D55}" srcId="{2D80EADF-F629-4EAF-8E97-280EB697B07B}" destId="{1548957B-C2E8-49ED-B203-470C3A1D9B3B}" srcOrd="3" destOrd="0" parTransId="{CAA987C2-E1E6-4C00-8D49-726D5CDBB49B}" sibTransId="{76BD0A9F-1BD5-4612-A2FA-A2FF193661E2}"/>
    <dgm:cxn modelId="{67E943BD-1E8A-475B-B33E-EBE91FB2F914}" srcId="{2D80EADF-F629-4EAF-8E97-280EB697B07B}" destId="{B5BCC933-882A-441A-BE4B-4E930D5D9BDA}" srcOrd="2" destOrd="0" parTransId="{5DA34BAC-1F49-448F-B01C-C641B0852A64}" sibTransId="{13C15511-A402-4615-8BC2-BF756A0AABA3}"/>
    <dgm:cxn modelId="{F99A38C5-3A1D-47CB-A390-0D8E5386FFD5}" type="presOf" srcId="{2D80EADF-F629-4EAF-8E97-280EB697B07B}" destId="{473D379B-1EF8-4E47-90A5-88D53106B0D2}" srcOrd="0" destOrd="0" presId="urn:microsoft.com/office/officeart/2005/8/layout/process1"/>
    <dgm:cxn modelId="{FCD4F6CE-8F9D-485E-912F-32C8436EAAC2}" type="presOf" srcId="{44222EB0-4747-4813-AC3A-4B9F1F0F6070}" destId="{0F79D886-992A-4049-B834-C81F2BF09F7C}" srcOrd="0" destOrd="0" presId="urn:microsoft.com/office/officeart/2005/8/layout/process1"/>
    <dgm:cxn modelId="{9E9D3ADE-5516-4697-A039-4FDEFEC6A2EB}" type="presOf" srcId="{05453CC4-4406-4454-9921-FF960D1B5CB5}" destId="{95EBC34F-DF0F-4AC1-98FA-16ED6FF1F157}" srcOrd="0" destOrd="0" presId="urn:microsoft.com/office/officeart/2005/8/layout/process1"/>
    <dgm:cxn modelId="{EA4DD8EF-C9A7-401E-8773-EB14A9CDA5D1}" type="presOf" srcId="{3F67FFAC-3BFC-486C-B532-668981BA8863}" destId="{D9033109-AA12-441B-BA15-350FF6D3A1EE}" srcOrd="0" destOrd="0" presId="urn:microsoft.com/office/officeart/2005/8/layout/process1"/>
    <dgm:cxn modelId="{A3172B94-CE92-4B8F-9253-DB248A450C86}" type="presParOf" srcId="{473D379B-1EF8-4E47-90A5-88D53106B0D2}" destId="{2C8C7523-8A1C-402F-8F83-D77F6FBF16BC}" srcOrd="0" destOrd="0" presId="urn:microsoft.com/office/officeart/2005/8/layout/process1"/>
    <dgm:cxn modelId="{E50000C6-367F-442B-839D-3D5FFA445CB3}" type="presParOf" srcId="{473D379B-1EF8-4E47-90A5-88D53106B0D2}" destId="{0F79D886-992A-4049-B834-C81F2BF09F7C}" srcOrd="1" destOrd="0" presId="urn:microsoft.com/office/officeart/2005/8/layout/process1"/>
    <dgm:cxn modelId="{6D0DCA3D-7EC7-44DC-8320-EE6D17D22195}" type="presParOf" srcId="{0F79D886-992A-4049-B834-C81F2BF09F7C}" destId="{3D8B5FAF-924C-4B6E-8082-48731193980C}" srcOrd="0" destOrd="0" presId="urn:microsoft.com/office/officeart/2005/8/layout/process1"/>
    <dgm:cxn modelId="{09209C41-B1A9-4267-8660-75A835F7B5A3}" type="presParOf" srcId="{473D379B-1EF8-4E47-90A5-88D53106B0D2}" destId="{D9033109-AA12-441B-BA15-350FF6D3A1EE}" srcOrd="2" destOrd="0" presId="urn:microsoft.com/office/officeart/2005/8/layout/process1"/>
    <dgm:cxn modelId="{0EA411C9-C3AB-446E-9E55-1D2D08997E31}" type="presParOf" srcId="{473D379B-1EF8-4E47-90A5-88D53106B0D2}" destId="{95EBC34F-DF0F-4AC1-98FA-16ED6FF1F157}" srcOrd="3" destOrd="0" presId="urn:microsoft.com/office/officeart/2005/8/layout/process1"/>
    <dgm:cxn modelId="{82655E88-01B7-47F6-953A-E124F00C954D}" type="presParOf" srcId="{95EBC34F-DF0F-4AC1-98FA-16ED6FF1F157}" destId="{6BA57D10-053E-4A4F-B74F-1745B1635B15}" srcOrd="0" destOrd="0" presId="urn:microsoft.com/office/officeart/2005/8/layout/process1"/>
    <dgm:cxn modelId="{D5C2DDCE-7CF3-4210-823E-8F29B0064E93}" type="presParOf" srcId="{473D379B-1EF8-4E47-90A5-88D53106B0D2}" destId="{3E0938EF-1F88-4F6E-B55A-0691FF215738}" srcOrd="4" destOrd="0" presId="urn:microsoft.com/office/officeart/2005/8/layout/process1"/>
    <dgm:cxn modelId="{08898E95-8C5B-4599-ABE3-07F640482CF0}" type="presParOf" srcId="{473D379B-1EF8-4E47-90A5-88D53106B0D2}" destId="{BFBB3FCE-C64E-4C66-85FD-DAFED73F1088}" srcOrd="5" destOrd="0" presId="urn:microsoft.com/office/officeart/2005/8/layout/process1"/>
    <dgm:cxn modelId="{3A0C9054-01E3-4BAD-8D08-E879B28E5159}" type="presParOf" srcId="{BFBB3FCE-C64E-4C66-85FD-DAFED73F1088}" destId="{99849C1B-2B5D-4300-9314-BD5D95FB3D6B}" srcOrd="0" destOrd="0" presId="urn:microsoft.com/office/officeart/2005/8/layout/process1"/>
    <dgm:cxn modelId="{C653C4F4-26E3-44EA-A3EE-783CAA74C945}" type="presParOf" srcId="{473D379B-1EF8-4E47-90A5-88D53106B0D2}" destId="{88CB29CB-EAD0-4DBA-A121-A5968A7E8806}"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9063797-F72D-4013-AFE4-3B6170A8C953}"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en-US"/>
        </a:p>
      </dgm:t>
    </dgm:pt>
    <dgm:pt modelId="{F6A0CB57-8331-4673-B04C-0A0D65645718}">
      <dgm:prSet phldrT="[Text]"/>
      <dgm:spPr/>
      <dgm:t>
        <a:bodyPr/>
        <a:lstStyle/>
        <a:p>
          <a:r>
            <a:rPr lang="en-US" dirty="0"/>
            <a:t>Medicaid Enrollment File</a:t>
          </a:r>
        </a:p>
      </dgm:t>
    </dgm:pt>
    <dgm:pt modelId="{DB74DE4B-5B67-4F62-B482-D124C5911986}" type="parTrans" cxnId="{0AFF470E-8C1D-4BE6-8AE6-7C4A58DB8FE6}">
      <dgm:prSet/>
      <dgm:spPr/>
      <dgm:t>
        <a:bodyPr/>
        <a:lstStyle/>
        <a:p>
          <a:endParaRPr lang="en-US"/>
        </a:p>
      </dgm:t>
    </dgm:pt>
    <dgm:pt modelId="{206505CC-EC53-48C3-90E9-01E653ABCDDA}" type="sibTrans" cxnId="{0AFF470E-8C1D-4BE6-8AE6-7C4A58DB8FE6}">
      <dgm:prSet/>
      <dgm:spPr/>
      <dgm:t>
        <a:bodyPr/>
        <a:lstStyle/>
        <a:p>
          <a:endParaRPr lang="en-US"/>
        </a:p>
      </dgm:t>
    </dgm:pt>
    <dgm:pt modelId="{67143834-5AF1-4988-8D65-04EE3CB06978}">
      <dgm:prSet phldrT="[Text]"/>
      <dgm:spPr/>
      <dgm:t>
        <a:bodyPr/>
        <a:lstStyle/>
        <a:p>
          <a:r>
            <a:rPr lang="en-US" dirty="0"/>
            <a:t>School Division Enrollment File</a:t>
          </a:r>
        </a:p>
      </dgm:t>
    </dgm:pt>
    <dgm:pt modelId="{B6DE767F-860A-41CE-AFD6-615BB2A4E530}" type="parTrans" cxnId="{BC688402-FDC7-4A2F-8376-DBC08A28F5EC}">
      <dgm:prSet/>
      <dgm:spPr/>
      <dgm:t>
        <a:bodyPr/>
        <a:lstStyle/>
        <a:p>
          <a:endParaRPr lang="en-US"/>
        </a:p>
      </dgm:t>
    </dgm:pt>
    <dgm:pt modelId="{D86679C6-EA50-49C2-BCE3-70783FC9609B}" type="sibTrans" cxnId="{BC688402-FDC7-4A2F-8376-DBC08A28F5EC}">
      <dgm:prSet/>
      <dgm:spPr/>
      <dgm:t>
        <a:bodyPr/>
        <a:lstStyle/>
        <a:p>
          <a:endParaRPr lang="en-US"/>
        </a:p>
      </dgm:t>
    </dgm:pt>
    <dgm:pt modelId="{A4F08BCE-D2F5-43E1-8E52-7D7CA06CDF74}" type="pres">
      <dgm:prSet presAssocID="{E9063797-F72D-4013-AFE4-3B6170A8C953}" presName="diagram" presStyleCnt="0">
        <dgm:presLayoutVars>
          <dgm:dir/>
          <dgm:resizeHandles val="exact"/>
        </dgm:presLayoutVars>
      </dgm:prSet>
      <dgm:spPr/>
    </dgm:pt>
    <dgm:pt modelId="{F35962E1-0828-461A-8466-CE4F888A521D}" type="pres">
      <dgm:prSet presAssocID="{F6A0CB57-8331-4673-B04C-0A0D65645718}" presName="arrow" presStyleLbl="node1" presStyleIdx="0" presStyleCnt="2">
        <dgm:presLayoutVars>
          <dgm:bulletEnabled val="1"/>
        </dgm:presLayoutVars>
      </dgm:prSet>
      <dgm:spPr/>
    </dgm:pt>
    <dgm:pt modelId="{137B5BB3-01E5-4D31-A4C5-30E99B18BE1B}" type="pres">
      <dgm:prSet presAssocID="{67143834-5AF1-4988-8D65-04EE3CB06978}" presName="arrow" presStyleLbl="node1" presStyleIdx="1" presStyleCnt="2">
        <dgm:presLayoutVars>
          <dgm:bulletEnabled val="1"/>
        </dgm:presLayoutVars>
      </dgm:prSet>
      <dgm:spPr/>
    </dgm:pt>
  </dgm:ptLst>
  <dgm:cxnLst>
    <dgm:cxn modelId="{BC688402-FDC7-4A2F-8376-DBC08A28F5EC}" srcId="{E9063797-F72D-4013-AFE4-3B6170A8C953}" destId="{67143834-5AF1-4988-8D65-04EE3CB06978}" srcOrd="1" destOrd="0" parTransId="{B6DE767F-860A-41CE-AFD6-615BB2A4E530}" sibTransId="{D86679C6-EA50-49C2-BCE3-70783FC9609B}"/>
    <dgm:cxn modelId="{0AFF470E-8C1D-4BE6-8AE6-7C4A58DB8FE6}" srcId="{E9063797-F72D-4013-AFE4-3B6170A8C953}" destId="{F6A0CB57-8331-4673-B04C-0A0D65645718}" srcOrd="0" destOrd="0" parTransId="{DB74DE4B-5B67-4F62-B482-D124C5911986}" sibTransId="{206505CC-EC53-48C3-90E9-01E653ABCDDA}"/>
    <dgm:cxn modelId="{D289E92D-C6AB-40AB-8CE7-83D7AB7CEFC5}" type="presOf" srcId="{F6A0CB57-8331-4673-B04C-0A0D65645718}" destId="{F35962E1-0828-461A-8466-CE4F888A521D}" srcOrd="0" destOrd="0" presId="urn:microsoft.com/office/officeart/2005/8/layout/arrow5"/>
    <dgm:cxn modelId="{69813A3D-0D43-46C9-A43C-7D98DD75FDFC}" type="presOf" srcId="{67143834-5AF1-4988-8D65-04EE3CB06978}" destId="{137B5BB3-01E5-4D31-A4C5-30E99B18BE1B}" srcOrd="0" destOrd="0" presId="urn:microsoft.com/office/officeart/2005/8/layout/arrow5"/>
    <dgm:cxn modelId="{38A0A9CF-E3F6-4121-B80E-030CC3130B4B}" type="presOf" srcId="{E9063797-F72D-4013-AFE4-3B6170A8C953}" destId="{A4F08BCE-D2F5-43E1-8E52-7D7CA06CDF74}" srcOrd="0" destOrd="0" presId="urn:microsoft.com/office/officeart/2005/8/layout/arrow5"/>
    <dgm:cxn modelId="{755A0EE0-B3C1-465E-BF0F-AB92830D03D2}" type="presParOf" srcId="{A4F08BCE-D2F5-43E1-8E52-7D7CA06CDF74}" destId="{F35962E1-0828-461A-8466-CE4F888A521D}" srcOrd="0" destOrd="0" presId="urn:microsoft.com/office/officeart/2005/8/layout/arrow5"/>
    <dgm:cxn modelId="{6E0FE8AB-6259-416C-9758-BF4FC852FF3E}" type="presParOf" srcId="{A4F08BCE-D2F5-43E1-8E52-7D7CA06CDF74}" destId="{137B5BB3-01E5-4D31-A4C5-30E99B18BE1B}"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8C7523-8A1C-402F-8F83-D77F6FBF16BC}">
      <dsp:nvSpPr>
        <dsp:cNvPr id="0" name=""/>
        <dsp:cNvSpPr/>
      </dsp:nvSpPr>
      <dsp:spPr>
        <a:xfrm>
          <a:off x="4667" y="760424"/>
          <a:ext cx="2040599" cy="1224359"/>
        </a:xfrm>
        <a:prstGeom prst="roundRect">
          <a:avLst>
            <a:gd name="adj" fmla="val 10000"/>
          </a:avLst>
        </a:prstGeom>
        <a:gradFill rotWithShape="0">
          <a:gsLst>
            <a:gs pos="0">
              <a:srgbClr val="10069F">
                <a:hueOff val="0"/>
                <a:satOff val="0"/>
                <a:lumOff val="0"/>
                <a:alphaOff val="0"/>
                <a:shade val="51000"/>
                <a:satMod val="130000"/>
              </a:srgbClr>
            </a:gs>
            <a:gs pos="80000">
              <a:srgbClr val="10069F">
                <a:hueOff val="0"/>
                <a:satOff val="0"/>
                <a:lumOff val="0"/>
                <a:alphaOff val="0"/>
                <a:shade val="93000"/>
                <a:satMod val="130000"/>
              </a:srgbClr>
            </a:gs>
            <a:gs pos="100000">
              <a:srgbClr val="10069F">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FFFFFF"/>
              </a:solidFill>
              <a:latin typeface="Calibri"/>
              <a:ea typeface="+mn-ea"/>
              <a:cs typeface="+mn-cs"/>
            </a:rPr>
            <a:t>Allowable Costs for Covered Direct or Admin Services </a:t>
          </a:r>
          <a:r>
            <a:rPr lang="en-US" sz="1400" kern="1200" dirty="0">
              <a:solidFill>
                <a:srgbClr val="FFFFFF"/>
              </a:solidFill>
              <a:latin typeface="Calibri"/>
              <a:ea typeface="+mn-ea"/>
              <a:cs typeface="+mn-cs"/>
            </a:rPr>
            <a:t>(School Division specific)</a:t>
          </a:r>
        </a:p>
      </dsp:txBody>
      <dsp:txXfrm>
        <a:off x="40527" y="796284"/>
        <a:ext cx="1968879" cy="1152639"/>
      </dsp:txXfrm>
    </dsp:sp>
    <dsp:sp modelId="{0F79D886-992A-4049-B834-C81F2BF09F7C}">
      <dsp:nvSpPr>
        <dsp:cNvPr id="0" name=""/>
        <dsp:cNvSpPr/>
      </dsp:nvSpPr>
      <dsp:spPr>
        <a:xfrm>
          <a:off x="2249326" y="1119569"/>
          <a:ext cx="432607" cy="506068"/>
        </a:xfrm>
        <a:prstGeom prst="mathMultiply">
          <a:avLst/>
        </a:prstGeom>
        <a:gradFill rotWithShape="0">
          <a:gsLst>
            <a:gs pos="0">
              <a:srgbClr val="10069F">
                <a:tint val="60000"/>
                <a:hueOff val="0"/>
                <a:satOff val="0"/>
                <a:lumOff val="0"/>
                <a:alphaOff val="0"/>
                <a:shade val="51000"/>
                <a:satMod val="130000"/>
              </a:srgbClr>
            </a:gs>
            <a:gs pos="80000">
              <a:srgbClr val="10069F">
                <a:tint val="60000"/>
                <a:hueOff val="0"/>
                <a:satOff val="0"/>
                <a:lumOff val="0"/>
                <a:alphaOff val="0"/>
                <a:shade val="93000"/>
                <a:satMod val="130000"/>
              </a:srgbClr>
            </a:gs>
            <a:gs pos="100000">
              <a:srgbClr val="10069F">
                <a:tint val="6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solidFill>
              <a:srgbClr val="777877"/>
            </a:solidFill>
            <a:latin typeface="Calibri"/>
            <a:ea typeface="+mn-ea"/>
            <a:cs typeface="+mn-cs"/>
          </a:endParaRPr>
        </a:p>
      </dsp:txBody>
      <dsp:txXfrm>
        <a:off x="2314557" y="1208057"/>
        <a:ext cx="302145" cy="329092"/>
      </dsp:txXfrm>
    </dsp:sp>
    <dsp:sp modelId="{D9033109-AA12-441B-BA15-350FF6D3A1EE}">
      <dsp:nvSpPr>
        <dsp:cNvPr id="0" name=""/>
        <dsp:cNvSpPr/>
      </dsp:nvSpPr>
      <dsp:spPr>
        <a:xfrm>
          <a:off x="2861506" y="760424"/>
          <a:ext cx="2040599" cy="1224359"/>
        </a:xfrm>
        <a:prstGeom prst="roundRect">
          <a:avLst>
            <a:gd name="adj" fmla="val 10000"/>
          </a:avLst>
        </a:prstGeom>
        <a:gradFill rotWithShape="0">
          <a:gsLst>
            <a:gs pos="0">
              <a:srgbClr val="10069F">
                <a:hueOff val="0"/>
                <a:satOff val="0"/>
                <a:lumOff val="0"/>
                <a:alphaOff val="0"/>
                <a:shade val="51000"/>
                <a:satMod val="130000"/>
              </a:srgbClr>
            </a:gs>
            <a:gs pos="80000">
              <a:srgbClr val="10069F">
                <a:hueOff val="0"/>
                <a:satOff val="0"/>
                <a:lumOff val="0"/>
                <a:alphaOff val="0"/>
                <a:shade val="93000"/>
                <a:satMod val="130000"/>
              </a:srgbClr>
            </a:gs>
            <a:gs pos="100000">
              <a:srgbClr val="10069F">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FFFFFF"/>
              </a:solidFill>
              <a:latin typeface="Calibri"/>
              <a:ea typeface="+mn-ea"/>
              <a:cs typeface="+mn-cs"/>
            </a:rPr>
            <a:t>RMTS Results</a:t>
          </a:r>
        </a:p>
        <a:p>
          <a:pPr marL="0" lvl="0" indent="0" algn="ctr" defTabSz="800100">
            <a:lnSpc>
              <a:spcPct val="90000"/>
            </a:lnSpc>
            <a:spcBef>
              <a:spcPct val="0"/>
            </a:spcBef>
            <a:spcAft>
              <a:spcPct val="35000"/>
            </a:spcAft>
            <a:buNone/>
          </a:pPr>
          <a:r>
            <a:rPr lang="en-US" sz="1400" kern="1200" dirty="0">
              <a:solidFill>
                <a:srgbClr val="FFFFFF"/>
              </a:solidFill>
              <a:latin typeface="Calibri"/>
              <a:ea typeface="+mn-ea"/>
              <a:cs typeface="+mn-cs"/>
            </a:rPr>
            <a:t>(Statewide)</a:t>
          </a:r>
        </a:p>
      </dsp:txBody>
      <dsp:txXfrm>
        <a:off x="2897366" y="796284"/>
        <a:ext cx="1968879" cy="1152639"/>
      </dsp:txXfrm>
    </dsp:sp>
    <dsp:sp modelId="{95EBC34F-DF0F-4AC1-98FA-16ED6FF1F157}">
      <dsp:nvSpPr>
        <dsp:cNvPr id="0" name=""/>
        <dsp:cNvSpPr/>
      </dsp:nvSpPr>
      <dsp:spPr>
        <a:xfrm>
          <a:off x="5106165" y="1119569"/>
          <a:ext cx="432607" cy="506068"/>
        </a:xfrm>
        <a:prstGeom prst="mathMultiply">
          <a:avLst/>
        </a:prstGeom>
        <a:gradFill rotWithShape="0">
          <a:gsLst>
            <a:gs pos="0">
              <a:srgbClr val="10069F">
                <a:tint val="60000"/>
                <a:hueOff val="0"/>
                <a:satOff val="0"/>
                <a:lumOff val="0"/>
                <a:alphaOff val="0"/>
                <a:shade val="51000"/>
                <a:satMod val="130000"/>
              </a:srgbClr>
            </a:gs>
            <a:gs pos="80000">
              <a:srgbClr val="10069F">
                <a:tint val="60000"/>
                <a:hueOff val="0"/>
                <a:satOff val="0"/>
                <a:lumOff val="0"/>
                <a:alphaOff val="0"/>
                <a:shade val="93000"/>
                <a:satMod val="130000"/>
              </a:srgbClr>
            </a:gs>
            <a:gs pos="100000">
              <a:srgbClr val="10069F">
                <a:tint val="6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solidFill>
              <a:srgbClr val="777877"/>
            </a:solidFill>
            <a:latin typeface="Calibri"/>
            <a:ea typeface="+mn-ea"/>
            <a:cs typeface="+mn-cs"/>
          </a:endParaRPr>
        </a:p>
      </dsp:txBody>
      <dsp:txXfrm>
        <a:off x="5171396" y="1208057"/>
        <a:ext cx="302145" cy="329092"/>
      </dsp:txXfrm>
    </dsp:sp>
    <dsp:sp modelId="{3E0938EF-1F88-4F6E-B55A-0691FF215738}">
      <dsp:nvSpPr>
        <dsp:cNvPr id="0" name=""/>
        <dsp:cNvSpPr/>
      </dsp:nvSpPr>
      <dsp:spPr>
        <a:xfrm>
          <a:off x="5718344" y="760424"/>
          <a:ext cx="2040599" cy="1224359"/>
        </a:xfrm>
        <a:prstGeom prst="roundRect">
          <a:avLst>
            <a:gd name="adj" fmla="val 10000"/>
          </a:avLst>
        </a:prstGeom>
        <a:gradFill rotWithShape="0">
          <a:gsLst>
            <a:gs pos="0">
              <a:srgbClr val="10069F">
                <a:hueOff val="0"/>
                <a:satOff val="0"/>
                <a:lumOff val="0"/>
                <a:alphaOff val="0"/>
                <a:shade val="51000"/>
                <a:satMod val="130000"/>
              </a:srgbClr>
            </a:gs>
            <a:gs pos="80000">
              <a:srgbClr val="10069F">
                <a:hueOff val="0"/>
                <a:satOff val="0"/>
                <a:lumOff val="0"/>
                <a:alphaOff val="0"/>
                <a:shade val="93000"/>
                <a:satMod val="130000"/>
              </a:srgbClr>
            </a:gs>
            <a:gs pos="100000">
              <a:srgbClr val="10069F">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FFFFFF"/>
              </a:solidFill>
              <a:latin typeface="Calibri"/>
              <a:ea typeface="+mn-ea"/>
              <a:cs typeface="+mn-cs"/>
            </a:rPr>
            <a:t>Medicaid Penetration Factor</a:t>
          </a:r>
        </a:p>
        <a:p>
          <a:pPr marL="0" lvl="0" indent="0" algn="ctr" defTabSz="800100">
            <a:lnSpc>
              <a:spcPct val="90000"/>
            </a:lnSpc>
            <a:spcBef>
              <a:spcPct val="0"/>
            </a:spcBef>
            <a:spcAft>
              <a:spcPct val="35000"/>
            </a:spcAft>
            <a:buNone/>
          </a:pPr>
          <a:r>
            <a:rPr lang="en-US" sz="1400" kern="1200" dirty="0">
              <a:solidFill>
                <a:srgbClr val="FFFFFF"/>
              </a:solidFill>
              <a:latin typeface="Calibri"/>
              <a:ea typeface="+mn-ea"/>
              <a:cs typeface="+mn-cs"/>
            </a:rPr>
            <a:t>(School Division specific)</a:t>
          </a:r>
        </a:p>
      </dsp:txBody>
      <dsp:txXfrm>
        <a:off x="5754204" y="796284"/>
        <a:ext cx="1968879" cy="1152639"/>
      </dsp:txXfrm>
    </dsp:sp>
    <dsp:sp modelId="{BFBB3FCE-C64E-4C66-85FD-DAFED73F1088}">
      <dsp:nvSpPr>
        <dsp:cNvPr id="0" name=""/>
        <dsp:cNvSpPr/>
      </dsp:nvSpPr>
      <dsp:spPr>
        <a:xfrm>
          <a:off x="7963003" y="1119569"/>
          <a:ext cx="432607" cy="506068"/>
        </a:xfrm>
        <a:prstGeom prst="mathEqual">
          <a:avLst/>
        </a:prstGeom>
        <a:gradFill rotWithShape="0">
          <a:gsLst>
            <a:gs pos="0">
              <a:srgbClr val="10069F">
                <a:tint val="60000"/>
                <a:hueOff val="0"/>
                <a:satOff val="0"/>
                <a:lumOff val="0"/>
                <a:alphaOff val="0"/>
                <a:shade val="51000"/>
                <a:satMod val="130000"/>
              </a:srgbClr>
            </a:gs>
            <a:gs pos="80000">
              <a:srgbClr val="10069F">
                <a:tint val="60000"/>
                <a:hueOff val="0"/>
                <a:satOff val="0"/>
                <a:lumOff val="0"/>
                <a:alphaOff val="0"/>
                <a:shade val="93000"/>
                <a:satMod val="130000"/>
              </a:srgbClr>
            </a:gs>
            <a:gs pos="100000">
              <a:srgbClr val="10069F">
                <a:tint val="6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solidFill>
              <a:srgbClr val="777877"/>
            </a:solidFill>
            <a:latin typeface="Calibri"/>
            <a:ea typeface="+mn-ea"/>
            <a:cs typeface="+mn-cs"/>
          </a:endParaRPr>
        </a:p>
      </dsp:txBody>
      <dsp:txXfrm>
        <a:off x="8020345" y="1223819"/>
        <a:ext cx="317923" cy="297568"/>
      </dsp:txXfrm>
    </dsp:sp>
    <dsp:sp modelId="{88CB29CB-EAD0-4DBA-A121-A5968A7E8806}">
      <dsp:nvSpPr>
        <dsp:cNvPr id="0" name=""/>
        <dsp:cNvSpPr/>
      </dsp:nvSpPr>
      <dsp:spPr>
        <a:xfrm>
          <a:off x="8575183" y="760424"/>
          <a:ext cx="2040599" cy="1224359"/>
        </a:xfrm>
        <a:prstGeom prst="roundRect">
          <a:avLst>
            <a:gd name="adj" fmla="val 10000"/>
          </a:avLst>
        </a:prstGeom>
        <a:gradFill rotWithShape="0">
          <a:gsLst>
            <a:gs pos="0">
              <a:srgbClr val="10069F">
                <a:hueOff val="0"/>
                <a:satOff val="0"/>
                <a:lumOff val="0"/>
                <a:alphaOff val="0"/>
                <a:shade val="51000"/>
                <a:satMod val="130000"/>
              </a:srgbClr>
            </a:gs>
            <a:gs pos="80000">
              <a:srgbClr val="10069F">
                <a:hueOff val="0"/>
                <a:satOff val="0"/>
                <a:lumOff val="0"/>
                <a:alphaOff val="0"/>
                <a:shade val="93000"/>
                <a:satMod val="130000"/>
              </a:srgbClr>
            </a:gs>
            <a:gs pos="100000">
              <a:srgbClr val="10069F">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solidFill>
                <a:srgbClr val="FFFFFF"/>
              </a:solidFill>
              <a:latin typeface="Calibri"/>
              <a:ea typeface="+mn-ea"/>
              <a:cs typeface="+mn-cs"/>
            </a:rPr>
            <a:t>Gross Medicaid Allowable Amount</a:t>
          </a:r>
        </a:p>
      </dsp:txBody>
      <dsp:txXfrm>
        <a:off x="8611043" y="796284"/>
        <a:ext cx="1968879" cy="11526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5962E1-0828-461A-8466-CE4F888A521D}">
      <dsp:nvSpPr>
        <dsp:cNvPr id="0" name=""/>
        <dsp:cNvSpPr/>
      </dsp:nvSpPr>
      <dsp:spPr>
        <a:xfrm rot="16200000">
          <a:off x="628" y="172048"/>
          <a:ext cx="3328377" cy="3328377"/>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dirty="0"/>
            <a:t>Medicaid Enrollment File</a:t>
          </a:r>
        </a:p>
      </dsp:txBody>
      <dsp:txXfrm rot="5400000">
        <a:off x="628" y="1004142"/>
        <a:ext cx="2745911" cy="1664189"/>
      </dsp:txXfrm>
    </dsp:sp>
    <dsp:sp modelId="{137B5BB3-01E5-4D31-A4C5-30E99B18BE1B}">
      <dsp:nvSpPr>
        <dsp:cNvPr id="0" name=""/>
        <dsp:cNvSpPr/>
      </dsp:nvSpPr>
      <dsp:spPr>
        <a:xfrm rot="5400000">
          <a:off x="3508021" y="172048"/>
          <a:ext cx="3328377" cy="3328377"/>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dirty="0"/>
            <a:t>School Division Enrollment File</a:t>
          </a:r>
        </a:p>
      </dsp:txBody>
      <dsp:txXfrm rot="-5400000">
        <a:off x="4090487" y="1004142"/>
        <a:ext cx="2745911" cy="1664189"/>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F8A775-8375-3E4A-851E-8D8B29BA1AE0}" type="datetimeFigureOut">
              <a:rPr lang="en-US" smtClean="0"/>
              <a:t>5/6/2026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0126F4-1B20-8E42-9C20-5166BAF6915B}" type="slidenum">
              <a:rPr lang="en-US" smtClean="0"/>
              <a:t>‹#›</a:t>
            </a:fld>
            <a:endParaRPr lang="en-US"/>
          </a:p>
        </p:txBody>
      </p:sp>
    </p:spTree>
    <p:extLst>
      <p:ext uri="{BB962C8B-B14F-4D97-AF65-F5344CB8AC3E}">
        <p14:creationId xmlns:p14="http://schemas.microsoft.com/office/powerpoint/2010/main" val="1054227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0126F4-1B20-8E42-9C20-5166BAF6915B}" type="slidenum">
              <a:rPr lang="en-US" smtClean="0"/>
              <a:t>2</a:t>
            </a:fld>
            <a:endParaRPr lang="en-US"/>
          </a:p>
        </p:txBody>
      </p:sp>
    </p:spTree>
    <p:extLst>
      <p:ext uri="{BB962C8B-B14F-4D97-AF65-F5344CB8AC3E}">
        <p14:creationId xmlns:p14="http://schemas.microsoft.com/office/powerpoint/2010/main" val="1505160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0126F4-1B20-8E42-9C20-5166BAF6915B}" type="slidenum">
              <a:rPr lang="en-US" smtClean="0"/>
              <a:t>4</a:t>
            </a:fld>
            <a:endParaRPr lang="en-US"/>
          </a:p>
        </p:txBody>
      </p:sp>
    </p:spTree>
    <p:extLst>
      <p:ext uri="{BB962C8B-B14F-4D97-AF65-F5344CB8AC3E}">
        <p14:creationId xmlns:p14="http://schemas.microsoft.com/office/powerpoint/2010/main" val="3775481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0126F4-1B20-8E42-9C20-5166BAF6915B}" type="slidenum">
              <a:rPr lang="en-US" smtClean="0"/>
              <a:t>12</a:t>
            </a:fld>
            <a:endParaRPr lang="en-US"/>
          </a:p>
        </p:txBody>
      </p:sp>
    </p:spTree>
    <p:extLst>
      <p:ext uri="{BB962C8B-B14F-4D97-AF65-F5344CB8AC3E}">
        <p14:creationId xmlns:p14="http://schemas.microsoft.com/office/powerpoint/2010/main" val="40820895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1.sv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sv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sv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sv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8400B8BE-932D-9B50-4E10-8FFA1AC70271}"/>
              </a:ext>
              <a:ext uri="{C183D7F6-B498-43B3-948B-1728B52AA6E4}">
                <adec:decorative xmlns:adec="http://schemas.microsoft.com/office/drawing/2017/decorative" val="1"/>
              </a:ext>
            </a:extLst>
          </p:cNvPr>
          <p:cNvGrpSpPr/>
          <p:nvPr userDrawn="1"/>
        </p:nvGrpSpPr>
        <p:grpSpPr>
          <a:xfrm>
            <a:off x="8382000" y="0"/>
            <a:ext cx="3810000" cy="6858000"/>
            <a:chOff x="8410995" y="0"/>
            <a:chExt cx="3810000" cy="6858000"/>
          </a:xfrm>
        </p:grpSpPr>
        <p:sp>
          <p:nvSpPr>
            <p:cNvPr id="5" name="Rectangle 4">
              <a:extLst>
                <a:ext uri="{FF2B5EF4-FFF2-40B4-BE49-F238E27FC236}">
                  <a16:creationId xmlns:a16="http://schemas.microsoft.com/office/drawing/2014/main" id="{90EB7065-EE1D-C187-F71B-655CA08C0D54}"/>
                </a:ext>
              </a:extLst>
            </p:cNvPr>
            <p:cNvSpPr/>
            <p:nvPr userDrawn="1"/>
          </p:nvSpPr>
          <p:spPr>
            <a:xfrm>
              <a:off x="8410995" y="0"/>
              <a:ext cx="3810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a:extLst>
                <a:ext uri="{FF2B5EF4-FFF2-40B4-BE49-F238E27FC236}">
                  <a16:creationId xmlns:a16="http://schemas.microsoft.com/office/drawing/2014/main" id="{DE34ECCD-435B-44B8-6E42-67D372D291AB}"/>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l="73716" t="32156" r="8441" b="29755"/>
            <a:stretch/>
          </p:blipFill>
          <p:spPr>
            <a:xfrm>
              <a:off x="8410995" y="1413545"/>
              <a:ext cx="3810000" cy="5444455"/>
            </a:xfrm>
            <a:prstGeom prst="rect">
              <a:avLst/>
            </a:prstGeom>
          </p:spPr>
        </p:pic>
      </p:grpSp>
      <p:pic>
        <p:nvPicPr>
          <p:cNvPr id="7" name="Picture 12" descr="ForHealth Consulting at UMass Chan Medical School">
            <a:extLst>
              <a:ext uri="{FF2B5EF4-FFF2-40B4-BE49-F238E27FC236}">
                <a16:creationId xmlns:a16="http://schemas.microsoft.com/office/drawing/2014/main" id="{073B7542-25F1-9B54-B451-3EADF700C89F}"/>
              </a:ext>
            </a:extLst>
          </p:cNvPr>
          <p:cNvPicPr>
            <a:picLocks noChangeAspect="1"/>
          </p:cNvPicPr>
          <p:nvPr userDrawn="1"/>
        </p:nvPicPr>
        <p:blipFill>
          <a:blip>
            <a:extLst>
              <a:ext uri="{96DAC541-7B7A-43D3-8B79-37D633B846F1}">
                <asvg:svgBlip xmlns:asvg="http://schemas.microsoft.com/office/drawing/2016/SVG/main" r:embed="rId3"/>
              </a:ext>
            </a:extLst>
          </a:blip>
          <a:srcRect/>
          <a:stretch/>
        </p:blipFill>
        <p:spPr>
          <a:xfrm>
            <a:off x="8844066" y="409593"/>
            <a:ext cx="2971800" cy="594359"/>
          </a:xfrm>
          <a:prstGeom prst="rect">
            <a:avLst/>
          </a:prstGeom>
        </p:spPr>
      </p:pic>
      <p:sp>
        <p:nvSpPr>
          <p:cNvPr id="2" name="Title 1">
            <a:extLst>
              <a:ext uri="{FF2B5EF4-FFF2-40B4-BE49-F238E27FC236}">
                <a16:creationId xmlns:a16="http://schemas.microsoft.com/office/drawing/2014/main" id="{D4D497F4-685D-B1FC-2756-C26010A7BD29}"/>
              </a:ext>
            </a:extLst>
          </p:cNvPr>
          <p:cNvSpPr>
            <a:spLocks noGrp="1"/>
          </p:cNvSpPr>
          <p:nvPr userDrawn="1">
            <p:ph type="ctrTitle" hasCustomPrompt="1"/>
          </p:nvPr>
        </p:nvSpPr>
        <p:spPr>
          <a:xfrm>
            <a:off x="914398" y="457200"/>
            <a:ext cx="6787052" cy="2393519"/>
          </a:xfrm>
        </p:spPr>
        <p:txBody>
          <a:bodyPr bIns="91440" anchor="b" anchorCtr="0"/>
          <a:lstStyle>
            <a:lvl1pPr algn="l">
              <a:defRPr sz="4500"/>
            </a:lvl1pPr>
          </a:lstStyle>
          <a:p>
            <a:r>
              <a:rPr lang="en-US" dirty="0"/>
              <a:t>Click to edit Presentation title – up to three lines</a:t>
            </a:r>
          </a:p>
        </p:txBody>
      </p:sp>
      <p:sp>
        <p:nvSpPr>
          <p:cNvPr id="3" name="Subtitle 2">
            <a:extLst>
              <a:ext uri="{FF2B5EF4-FFF2-40B4-BE49-F238E27FC236}">
                <a16:creationId xmlns:a16="http://schemas.microsoft.com/office/drawing/2014/main" id="{3D02EAA7-B520-AEBF-1092-7EA663838982}"/>
              </a:ext>
            </a:extLst>
          </p:cNvPr>
          <p:cNvSpPr>
            <a:spLocks noGrp="1"/>
          </p:cNvSpPr>
          <p:nvPr userDrawn="1">
            <p:ph type="subTitle" idx="1" hasCustomPrompt="1"/>
          </p:nvPr>
        </p:nvSpPr>
        <p:spPr>
          <a:xfrm>
            <a:off x="914398" y="3124862"/>
            <a:ext cx="6787054" cy="1184843"/>
          </a:xfrm>
        </p:spPr>
        <p:txBody>
          <a:bodyPr/>
          <a:lstStyle>
            <a:lvl1pPr marL="0" indent="0" algn="l">
              <a:spcBef>
                <a:spcPts val="0"/>
              </a:spcBef>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 text – </a:t>
            </a:r>
            <a:br>
              <a:rPr lang="en-US" dirty="0"/>
            </a:br>
            <a:r>
              <a:rPr lang="en-US" dirty="0"/>
              <a:t>up to two lines</a:t>
            </a:r>
          </a:p>
        </p:txBody>
      </p:sp>
      <p:sp>
        <p:nvSpPr>
          <p:cNvPr id="19" name="Content Placeholder 2">
            <a:extLst>
              <a:ext uri="{FF2B5EF4-FFF2-40B4-BE49-F238E27FC236}">
                <a16:creationId xmlns:a16="http://schemas.microsoft.com/office/drawing/2014/main" id="{B4E49042-5B36-61FC-6E7C-46D0FD18FD42}"/>
              </a:ext>
            </a:extLst>
          </p:cNvPr>
          <p:cNvSpPr>
            <a:spLocks noGrp="1"/>
          </p:cNvSpPr>
          <p:nvPr>
            <p:ph sz="half" idx="18" hasCustomPrompt="1"/>
          </p:nvPr>
        </p:nvSpPr>
        <p:spPr>
          <a:xfrm>
            <a:off x="914398" y="4762500"/>
            <a:ext cx="3125974" cy="1716615"/>
          </a:xfrm>
        </p:spPr>
        <p:txBody>
          <a:bodyPr/>
          <a:lstStyle>
            <a:lvl1pPr marL="0" indent="0">
              <a:lnSpc>
                <a:spcPct val="90000"/>
              </a:lnSpc>
              <a:spcBef>
                <a:spcPts val="0"/>
              </a:spcBef>
              <a:spcAft>
                <a:spcPts val="1000"/>
              </a:spcAft>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Add Text or logo of company</a:t>
            </a:r>
          </a:p>
        </p:txBody>
      </p:sp>
      <p:sp>
        <p:nvSpPr>
          <p:cNvPr id="15" name="Text Placeholder 14">
            <a:extLst>
              <a:ext uri="{FF2B5EF4-FFF2-40B4-BE49-F238E27FC236}">
                <a16:creationId xmlns:a16="http://schemas.microsoft.com/office/drawing/2014/main" id="{42537CB0-1895-4A05-1217-D629DD88DC40}"/>
              </a:ext>
            </a:extLst>
          </p:cNvPr>
          <p:cNvSpPr>
            <a:spLocks noGrp="1"/>
          </p:cNvSpPr>
          <p:nvPr userDrawn="1">
            <p:ph type="body" sz="quarter" idx="17" hasCustomPrompt="1"/>
          </p:nvPr>
        </p:nvSpPr>
        <p:spPr>
          <a:xfrm>
            <a:off x="4414345" y="4762500"/>
            <a:ext cx="3287108" cy="1716615"/>
          </a:xfrm>
        </p:spPr>
        <p:txBody>
          <a:bodyPr/>
          <a:lstStyle>
            <a:lvl1pPr marL="0" indent="0">
              <a:lnSpc>
                <a:spcPct val="90000"/>
              </a:lnSpc>
              <a:spcBef>
                <a:spcPts val="0"/>
              </a:spcBef>
              <a:spcAft>
                <a:spcPts val="100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name – 16 pt. bold – soft return, add next line – job title 14 pt. For more than one name/title: add full return </a:t>
            </a:r>
          </a:p>
        </p:txBody>
      </p:sp>
      <p:sp>
        <p:nvSpPr>
          <p:cNvPr id="21" name="Text Placeholder 14">
            <a:extLst>
              <a:ext uri="{FF2B5EF4-FFF2-40B4-BE49-F238E27FC236}">
                <a16:creationId xmlns:a16="http://schemas.microsoft.com/office/drawing/2014/main" id="{D5585307-1B27-C080-B941-003373489B55}"/>
              </a:ext>
            </a:extLst>
          </p:cNvPr>
          <p:cNvSpPr>
            <a:spLocks noGrp="1"/>
          </p:cNvSpPr>
          <p:nvPr>
            <p:ph type="body" sz="quarter" idx="19" hasCustomPrompt="1"/>
          </p:nvPr>
        </p:nvSpPr>
        <p:spPr>
          <a:xfrm>
            <a:off x="9909544" y="6093980"/>
            <a:ext cx="1825255" cy="353236"/>
          </a:xfrm>
        </p:spPr>
        <p:txBody>
          <a:bodyPr anchor="b" anchorCtr="0"/>
          <a:lstStyle>
            <a:lvl1pPr marL="0" indent="0" algn="r">
              <a:lnSpc>
                <a:spcPct val="112000"/>
              </a:lnSpc>
              <a:spcBef>
                <a:spcPts val="0"/>
              </a:spcBef>
              <a:spcAft>
                <a:spcPts val="600"/>
              </a:spcAft>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date</a:t>
            </a:r>
          </a:p>
        </p:txBody>
      </p:sp>
    </p:spTree>
    <p:extLst>
      <p:ext uri="{BB962C8B-B14F-4D97-AF65-F5344CB8AC3E}">
        <p14:creationId xmlns:p14="http://schemas.microsoft.com/office/powerpoint/2010/main" val="4148880946"/>
      </p:ext>
    </p:extLst>
  </p:cSld>
  <p:clrMapOvr>
    <a:masterClrMapping/>
  </p:clrMapOvr>
  <p:extLst>
    <p:ext uri="{DCECCB84-F9BA-43D5-87BE-67443E8EF086}">
      <p15:sldGuideLst xmlns:p15="http://schemas.microsoft.com/office/powerpoint/2012/main">
        <p15:guide id="1" orient="horz" pos="4032" userDrawn="1">
          <p15:clr>
            <a:srgbClr val="FBAE40"/>
          </p15:clr>
        </p15:guide>
        <p15:guide id="2" orient="horz" pos="3000" userDrawn="1">
          <p15:clr>
            <a:srgbClr val="FBAE40"/>
          </p15:clr>
        </p15:guide>
        <p15:guide id="3" pos="52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cess_Title and Content - 2 col.">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56DA4E88-4D85-07DA-DB36-4B55E25F77BD}"/>
              </a:ext>
            </a:extLst>
          </p:cNvPr>
          <p:cNvGrpSpPr/>
          <p:nvPr userDrawn="1"/>
        </p:nvGrpSpPr>
        <p:grpSpPr>
          <a:xfrm>
            <a:off x="0" y="0"/>
            <a:ext cx="12192000" cy="6858000"/>
            <a:chOff x="0" y="0"/>
            <a:chExt cx="12192000" cy="6858000"/>
          </a:xfrm>
        </p:grpSpPr>
        <p:sp>
          <p:nvSpPr>
            <p:cNvPr id="3" name="Content Placeholder 39">
              <a:extLst>
                <a:ext uri="{FF2B5EF4-FFF2-40B4-BE49-F238E27FC236}">
                  <a16:creationId xmlns:a16="http://schemas.microsoft.com/office/drawing/2014/main" id="{0E9B9229-DC79-DE18-F6E5-62F5A8538571}"/>
                </a:ext>
                <a:ext uri="{C183D7F6-B498-43B3-948B-1728B52AA6E4}">
                  <adec:decorative xmlns:adec="http://schemas.microsoft.com/office/drawing/2017/decorative" val="1"/>
                </a:ext>
              </a:extLst>
            </p:cNvPr>
            <p:cNvSpPr txBox="1">
              <a:spLocks/>
            </p:cNvSpPr>
            <p:nvPr userDrawn="1"/>
          </p:nvSpPr>
          <p:spPr>
            <a:xfrm>
              <a:off x="0" y="1371604"/>
              <a:ext cx="12192000" cy="5029195"/>
            </a:xfrm>
            <a:prstGeom prst="rect">
              <a:avLst/>
            </a:prstGeom>
            <a:solidFill>
              <a:schemeClr val="accent5">
                <a:alpha val="25000"/>
              </a:schemeClr>
            </a:solidFill>
          </p:spPr>
          <p:txBody>
            <a:bodyPr vert="horz" lIns="457200" tIns="393192" rIns="45720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p:txBody>
        </p:sp>
        <p:sp>
          <p:nvSpPr>
            <p:cNvPr id="18" name="Rectangle 17">
              <a:extLst>
                <a:ext uri="{FF2B5EF4-FFF2-40B4-BE49-F238E27FC236}">
                  <a16:creationId xmlns:a16="http://schemas.microsoft.com/office/drawing/2014/main" id="{CB384CAC-762F-E5E0-D9A5-2D9F20AAD989}"/>
                </a:ext>
                <a:ext uri="{C183D7F6-B498-43B3-948B-1728B52AA6E4}">
                  <adec:decorative xmlns:adec="http://schemas.microsoft.com/office/drawing/2017/decorative" val="1"/>
                </a:ext>
              </a:extLst>
            </p:cNvPr>
            <p:cNvSpPr/>
            <p:nvPr userDrawn="1"/>
          </p:nvSpPr>
          <p:spPr>
            <a:xfrm>
              <a:off x="0" y="0"/>
              <a:ext cx="2286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27B13A94-755A-29E1-4409-FC23026E41AB}"/>
              </a:ext>
            </a:extLst>
          </p:cNvPr>
          <p:cNvSpPr>
            <a:spLocks noGrp="1"/>
          </p:cNvSpPr>
          <p:nvPr userDrawn="1">
            <p:ph type="title"/>
          </p:nvPr>
        </p:nvSpPr>
        <p:spPr>
          <a:xfrm>
            <a:off x="914399" y="457201"/>
            <a:ext cx="8503921" cy="665514"/>
          </a:xfrm>
        </p:spPr>
        <p:txBody>
          <a:bodyPr/>
          <a:lstStyle>
            <a:lvl1pPr>
              <a:defRPr/>
            </a:lvl1pPr>
          </a:lstStyle>
          <a:p>
            <a:r>
              <a:rPr lang="en-US"/>
              <a:t>Click to edit Master title style</a:t>
            </a:r>
            <a:endParaRPr lang="en-US" dirty="0"/>
          </a:p>
        </p:txBody>
      </p:sp>
      <p:pic>
        <p:nvPicPr>
          <p:cNvPr id="7" name="Picture 12" descr="ForHealth Consulting at UMass Chan Medical School">
            <a:extLst>
              <a:ext uri="{FF2B5EF4-FFF2-40B4-BE49-F238E27FC236}">
                <a16:creationId xmlns:a16="http://schemas.microsoft.com/office/drawing/2014/main" id="{B02D81C5-55D3-CE1C-30AD-F56ACDA71EDA}"/>
              </a:ext>
              <a:ext uri="{C183D7F6-B498-43B3-948B-1728B52AA6E4}">
                <adec:decorative xmlns:adec="http://schemas.microsoft.com/office/drawing/2017/decorative" val="0"/>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9573757" y="429329"/>
            <a:ext cx="2212840" cy="442568"/>
          </a:xfrm>
          <a:prstGeom prst="rect">
            <a:avLst/>
          </a:prstGeom>
        </p:spPr>
      </p:pic>
      <p:sp>
        <p:nvSpPr>
          <p:cNvPr id="8" name="Content Placeholder 21">
            <a:extLst>
              <a:ext uri="{FF2B5EF4-FFF2-40B4-BE49-F238E27FC236}">
                <a16:creationId xmlns:a16="http://schemas.microsoft.com/office/drawing/2014/main" id="{F00B7265-F93C-DFB4-579C-1994CC94CD22}"/>
              </a:ext>
            </a:extLst>
          </p:cNvPr>
          <p:cNvSpPr>
            <a:spLocks noGrp="1"/>
          </p:cNvSpPr>
          <p:nvPr>
            <p:ph sz="quarter" idx="17"/>
          </p:nvPr>
        </p:nvSpPr>
        <p:spPr>
          <a:xfrm>
            <a:off x="914400" y="1828800"/>
            <a:ext cx="5181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Box 11">
            <a:extLst>
              <a:ext uri="{FF2B5EF4-FFF2-40B4-BE49-F238E27FC236}">
                <a16:creationId xmlns:a16="http://schemas.microsoft.com/office/drawing/2014/main" id="{DADE906A-5E60-207E-603C-FF11D6D2C61C}"/>
              </a:ext>
            </a:extLst>
          </p:cNvPr>
          <p:cNvSpPr txBox="1"/>
          <p:nvPr userDrawn="1"/>
        </p:nvSpPr>
        <p:spPr>
          <a:xfrm>
            <a:off x="914400" y="6400800"/>
            <a:ext cx="5181600" cy="228600"/>
          </a:xfrm>
          <a:prstGeom prst="rect">
            <a:avLst/>
          </a:prstGeom>
          <a:noFill/>
        </p:spPr>
        <p:txBody>
          <a:bodyPr wrap="square" lIns="0" tIns="0" rIns="0" bIns="0" anchor="b" anchorCtr="0">
            <a:noAutofit/>
          </a:bodyPr>
          <a:lstStyle/>
          <a:p>
            <a:pPr>
              <a:lnSpc>
                <a:spcPct val="150000"/>
              </a:lnSpc>
            </a:pPr>
            <a:r>
              <a:rPr lang="en-US" altLang="en-US" sz="900" dirty="0">
                <a:solidFill>
                  <a:schemeClr val="bg2">
                    <a:lumMod val="75000"/>
                  </a:schemeClr>
                </a:solidFill>
                <a:latin typeface="Arial" pitchFamily="34" charset="0"/>
                <a:cs typeface="Arial" pitchFamily="34" charset="0"/>
              </a:rPr>
              <a:t>https://www.dmas.virginia.gov/for-providers/school-based-services/</a:t>
            </a:r>
            <a:endParaRPr lang="en-US" altLang="en-US" sz="900" i="1" dirty="0">
              <a:solidFill>
                <a:schemeClr val="bg2">
                  <a:lumMod val="75000"/>
                </a:schemeClr>
              </a:solidFill>
              <a:latin typeface="Arial" pitchFamily="34" charset="0"/>
              <a:cs typeface="Arial" pitchFamily="34" charset="0"/>
            </a:endParaRP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dirty="0"/>
          </a:p>
        </p:txBody>
      </p:sp>
      <p:sp>
        <p:nvSpPr>
          <p:cNvPr id="4" name="Content Placeholder 3">
            <a:extLst>
              <a:ext uri="{FF2B5EF4-FFF2-40B4-BE49-F238E27FC236}">
                <a16:creationId xmlns:a16="http://schemas.microsoft.com/office/drawing/2014/main" id="{01DD7E35-B329-0056-ACF3-765F6104982F}"/>
              </a:ext>
            </a:extLst>
          </p:cNvPr>
          <p:cNvSpPr>
            <a:spLocks noGrp="1"/>
          </p:cNvSpPr>
          <p:nvPr>
            <p:ph sz="quarter" idx="18"/>
          </p:nvPr>
        </p:nvSpPr>
        <p:spPr>
          <a:xfrm>
            <a:off x="6553200" y="1828800"/>
            <a:ext cx="5181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77012704"/>
      </p:ext>
    </p:extLst>
  </p:cSld>
  <p:clrMapOvr>
    <a:masterClrMapping/>
  </p:clrMapOvr>
  <p:extLst>
    <p:ext uri="{DCECCB84-F9BA-43D5-87BE-67443E8EF086}">
      <p15:sldGuideLst xmlns:p15="http://schemas.microsoft.com/office/powerpoint/2012/main">
        <p15:guide id="2" pos="3840" userDrawn="1">
          <p15:clr>
            <a:srgbClr val="FBAE40"/>
          </p15:clr>
        </p15:guide>
        <p15:guide id="3" orient="horz" pos="1152" userDrawn="1">
          <p15:clr>
            <a:srgbClr val="FBAE40"/>
          </p15:clr>
        </p15:guide>
        <p15:guide id="4" pos="4128" userDrawn="1">
          <p15:clr>
            <a:srgbClr val="FBAE40"/>
          </p15:clr>
        </p15:guide>
        <p15:guide id="5" orient="horz" pos="4032"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ccess_2-line Title and Content_2 col.">
    <p:spTree>
      <p:nvGrpSpPr>
        <p:cNvPr id="1" name=""/>
        <p:cNvGrpSpPr/>
        <p:nvPr/>
      </p:nvGrpSpPr>
      <p:grpSpPr>
        <a:xfrm>
          <a:off x="0" y="0"/>
          <a:ext cx="0" cy="0"/>
          <a:chOff x="0" y="0"/>
          <a:chExt cx="0" cy="0"/>
        </a:xfrm>
      </p:grpSpPr>
      <p:sp>
        <p:nvSpPr>
          <p:cNvPr id="3" name="Content Placeholder 39">
            <a:extLst>
              <a:ext uri="{FF2B5EF4-FFF2-40B4-BE49-F238E27FC236}">
                <a16:creationId xmlns:a16="http://schemas.microsoft.com/office/drawing/2014/main" id="{0E9B9229-DC79-DE18-F6E5-62F5A8538571}"/>
              </a:ext>
              <a:ext uri="{C183D7F6-B498-43B3-948B-1728B52AA6E4}">
                <adec:decorative xmlns:adec="http://schemas.microsoft.com/office/drawing/2017/decorative" val="1"/>
              </a:ext>
            </a:extLst>
          </p:cNvPr>
          <p:cNvSpPr txBox="1">
            <a:spLocks/>
          </p:cNvSpPr>
          <p:nvPr userDrawn="1"/>
        </p:nvSpPr>
        <p:spPr>
          <a:xfrm>
            <a:off x="0" y="1828805"/>
            <a:ext cx="12192000" cy="4571995"/>
          </a:xfrm>
          <a:prstGeom prst="rect">
            <a:avLst/>
          </a:prstGeom>
          <a:solidFill>
            <a:schemeClr val="accent5">
              <a:alpha val="25000"/>
            </a:schemeClr>
          </a:solidFill>
        </p:spPr>
        <p:txBody>
          <a:bodyPr vert="horz" lIns="457200" tIns="393192" rIns="45720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p:txBody>
      </p:sp>
      <p:sp>
        <p:nvSpPr>
          <p:cNvPr id="18" name="Rectangle 17">
            <a:extLst>
              <a:ext uri="{FF2B5EF4-FFF2-40B4-BE49-F238E27FC236}">
                <a16:creationId xmlns:a16="http://schemas.microsoft.com/office/drawing/2014/main" id="{CB384CAC-762F-E5E0-D9A5-2D9F20AAD989}"/>
              </a:ext>
              <a:ext uri="{C183D7F6-B498-43B3-948B-1728B52AA6E4}">
                <adec:decorative xmlns:adec="http://schemas.microsoft.com/office/drawing/2017/decorative" val="1"/>
              </a:ext>
            </a:extLst>
          </p:cNvPr>
          <p:cNvSpPr/>
          <p:nvPr userDrawn="1"/>
        </p:nvSpPr>
        <p:spPr>
          <a:xfrm>
            <a:off x="0" y="0"/>
            <a:ext cx="2286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7B13A94-755A-29E1-4409-FC23026E41AB}"/>
              </a:ext>
            </a:extLst>
          </p:cNvPr>
          <p:cNvSpPr>
            <a:spLocks noGrp="1"/>
          </p:cNvSpPr>
          <p:nvPr userDrawn="1">
            <p:ph type="title" hasCustomPrompt="1"/>
          </p:nvPr>
        </p:nvSpPr>
        <p:spPr>
          <a:xfrm>
            <a:off x="914400" y="457200"/>
            <a:ext cx="8052391" cy="1360649"/>
          </a:xfrm>
        </p:spPr>
        <p:txBody>
          <a:bodyPr/>
          <a:lstStyle>
            <a:lvl1pPr>
              <a:defRPr/>
            </a:lvl1pPr>
          </a:lstStyle>
          <a:p>
            <a:r>
              <a:rPr lang="en-US" dirty="0"/>
              <a:t>Click to edit Master title style up to two lines of text</a:t>
            </a:r>
          </a:p>
        </p:txBody>
      </p:sp>
      <p:pic>
        <p:nvPicPr>
          <p:cNvPr id="7" name="Picture 12" descr="ForHealth Consulting at UMass Chan Medical School">
            <a:extLst>
              <a:ext uri="{FF2B5EF4-FFF2-40B4-BE49-F238E27FC236}">
                <a16:creationId xmlns:a16="http://schemas.microsoft.com/office/drawing/2014/main" id="{B02D81C5-55D3-CE1C-30AD-F56ACDA71EDA}"/>
              </a:ext>
              <a:ext uri="{C183D7F6-B498-43B3-948B-1728B52AA6E4}">
                <adec:decorative xmlns:adec="http://schemas.microsoft.com/office/drawing/2017/decorative" val="0"/>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9573757" y="429329"/>
            <a:ext cx="2212840" cy="442568"/>
          </a:xfrm>
          <a:prstGeom prst="rect">
            <a:avLst/>
          </a:prstGeom>
        </p:spPr>
      </p:pic>
      <p:sp>
        <p:nvSpPr>
          <p:cNvPr id="8" name="Content Placeholder 21">
            <a:extLst>
              <a:ext uri="{FF2B5EF4-FFF2-40B4-BE49-F238E27FC236}">
                <a16:creationId xmlns:a16="http://schemas.microsoft.com/office/drawing/2014/main" id="{F00B7265-F93C-DFB4-579C-1994CC94CD22}"/>
              </a:ext>
            </a:extLst>
          </p:cNvPr>
          <p:cNvSpPr>
            <a:spLocks noGrp="1"/>
          </p:cNvSpPr>
          <p:nvPr userDrawn="1">
            <p:ph sz="quarter" idx="17"/>
          </p:nvPr>
        </p:nvSpPr>
        <p:spPr>
          <a:xfrm>
            <a:off x="914400" y="2286001"/>
            <a:ext cx="5181600" cy="36611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Box 11">
            <a:extLst>
              <a:ext uri="{FF2B5EF4-FFF2-40B4-BE49-F238E27FC236}">
                <a16:creationId xmlns:a16="http://schemas.microsoft.com/office/drawing/2014/main" id="{DADE906A-5E60-207E-603C-FF11D6D2C61C}"/>
              </a:ext>
            </a:extLst>
          </p:cNvPr>
          <p:cNvSpPr txBox="1"/>
          <p:nvPr userDrawn="1"/>
        </p:nvSpPr>
        <p:spPr>
          <a:xfrm>
            <a:off x="914400" y="6400800"/>
            <a:ext cx="5181600" cy="228600"/>
          </a:xfrm>
          <a:prstGeom prst="rect">
            <a:avLst/>
          </a:prstGeom>
          <a:noFill/>
        </p:spPr>
        <p:txBody>
          <a:bodyPr wrap="square" lIns="0" tIns="0" rIns="0" bIns="0" anchor="b" anchorCtr="0">
            <a:noAutofit/>
          </a:bodyPr>
          <a:lstStyle/>
          <a:p>
            <a:pPr>
              <a:lnSpc>
                <a:spcPct val="150000"/>
              </a:lnSpc>
            </a:pPr>
            <a:r>
              <a:rPr lang="en-US" altLang="en-US" sz="900" dirty="0">
                <a:solidFill>
                  <a:schemeClr val="bg2">
                    <a:lumMod val="75000"/>
                  </a:schemeClr>
                </a:solidFill>
                <a:latin typeface="Arial" pitchFamily="34" charset="0"/>
                <a:cs typeface="Arial" pitchFamily="34" charset="0"/>
              </a:rPr>
              <a:t>© 2023. </a:t>
            </a:r>
            <a:r>
              <a:rPr lang="en-US" altLang="en-US" sz="900" i="1" dirty="0">
                <a:solidFill>
                  <a:schemeClr val="bg2">
                    <a:lumMod val="75000"/>
                  </a:schemeClr>
                </a:solidFill>
                <a:latin typeface="Arial" pitchFamily="34" charset="0"/>
                <a:cs typeface="Arial" pitchFamily="34" charset="0"/>
              </a:rPr>
              <a:t>The consulting and operations division of UMass Chan Medical School. Confidential</a:t>
            </a: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userDrawn="1">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dirty="0"/>
          </a:p>
        </p:txBody>
      </p:sp>
      <p:sp>
        <p:nvSpPr>
          <p:cNvPr id="4" name="Content Placeholder 21">
            <a:extLst>
              <a:ext uri="{FF2B5EF4-FFF2-40B4-BE49-F238E27FC236}">
                <a16:creationId xmlns:a16="http://schemas.microsoft.com/office/drawing/2014/main" id="{751543A5-4223-AA8B-1830-0DA1784F5190}"/>
              </a:ext>
            </a:extLst>
          </p:cNvPr>
          <p:cNvSpPr>
            <a:spLocks noGrp="1"/>
          </p:cNvSpPr>
          <p:nvPr>
            <p:ph sz="quarter" idx="18"/>
          </p:nvPr>
        </p:nvSpPr>
        <p:spPr>
          <a:xfrm>
            <a:off x="6563833" y="2286001"/>
            <a:ext cx="5181600" cy="36611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92881663"/>
      </p:ext>
    </p:extLst>
  </p:cSld>
  <p:clrMapOvr>
    <a:masterClrMapping/>
  </p:clrMapOvr>
  <p:extLst>
    <p:ext uri="{DCECCB84-F9BA-43D5-87BE-67443E8EF086}">
      <p15:sldGuideLst xmlns:p15="http://schemas.microsoft.com/office/powerpoint/2012/main">
        <p15:guide id="2" pos="3840" userDrawn="1">
          <p15:clr>
            <a:srgbClr val="FBAE40"/>
          </p15:clr>
        </p15:guide>
        <p15:guide id="3" orient="horz" pos="1152" userDrawn="1">
          <p15:clr>
            <a:srgbClr val="FBAE40"/>
          </p15:clr>
        </p15:guide>
        <p15:guide id="4" orient="horz" pos="4032" userDrawn="1">
          <p15:clr>
            <a:srgbClr val="FBAE40"/>
          </p15:clr>
        </p15:guide>
        <p15:guide id="5" orient="horz" pos="864" userDrawn="1">
          <p15:clr>
            <a:srgbClr val="FBAE40"/>
          </p15:clr>
        </p15:guide>
        <p15:guide id="6" pos="4128"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nowledge_Title and Content - 1 col.">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56DA4E88-4D85-07DA-DB36-4B55E25F77BD}"/>
              </a:ext>
            </a:extLst>
          </p:cNvPr>
          <p:cNvGrpSpPr/>
          <p:nvPr userDrawn="1"/>
        </p:nvGrpSpPr>
        <p:grpSpPr>
          <a:xfrm>
            <a:off x="0" y="0"/>
            <a:ext cx="12192000" cy="6858000"/>
            <a:chOff x="0" y="0"/>
            <a:chExt cx="12192000" cy="6858000"/>
          </a:xfrm>
        </p:grpSpPr>
        <p:sp>
          <p:nvSpPr>
            <p:cNvPr id="3" name="Content Placeholder 39">
              <a:extLst>
                <a:ext uri="{FF2B5EF4-FFF2-40B4-BE49-F238E27FC236}">
                  <a16:creationId xmlns:a16="http://schemas.microsoft.com/office/drawing/2014/main" id="{0E9B9229-DC79-DE18-F6E5-62F5A8538571}"/>
                </a:ext>
                <a:ext uri="{C183D7F6-B498-43B3-948B-1728B52AA6E4}">
                  <adec:decorative xmlns:adec="http://schemas.microsoft.com/office/drawing/2017/decorative" val="1"/>
                </a:ext>
              </a:extLst>
            </p:cNvPr>
            <p:cNvSpPr txBox="1">
              <a:spLocks/>
            </p:cNvSpPr>
            <p:nvPr userDrawn="1"/>
          </p:nvSpPr>
          <p:spPr>
            <a:xfrm>
              <a:off x="0" y="1371604"/>
              <a:ext cx="12192000" cy="5029195"/>
            </a:xfrm>
            <a:prstGeom prst="rect">
              <a:avLst/>
            </a:prstGeom>
            <a:solidFill>
              <a:schemeClr val="accent6">
                <a:alpha val="20000"/>
              </a:schemeClr>
            </a:solidFill>
          </p:spPr>
          <p:txBody>
            <a:bodyPr vert="horz" lIns="457200" tIns="393192" rIns="45720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p:txBody>
        </p:sp>
        <p:sp>
          <p:nvSpPr>
            <p:cNvPr id="18" name="Rectangle 17">
              <a:extLst>
                <a:ext uri="{FF2B5EF4-FFF2-40B4-BE49-F238E27FC236}">
                  <a16:creationId xmlns:a16="http://schemas.microsoft.com/office/drawing/2014/main" id="{CB384CAC-762F-E5E0-D9A5-2D9F20AAD989}"/>
                </a:ext>
                <a:ext uri="{C183D7F6-B498-43B3-948B-1728B52AA6E4}">
                  <adec:decorative xmlns:adec="http://schemas.microsoft.com/office/drawing/2017/decorative" val="1"/>
                </a:ext>
              </a:extLst>
            </p:cNvPr>
            <p:cNvSpPr/>
            <p:nvPr userDrawn="1"/>
          </p:nvSpPr>
          <p:spPr>
            <a:xfrm>
              <a:off x="0" y="0"/>
              <a:ext cx="228600" cy="6858000"/>
            </a:xfrm>
            <a:prstGeom prst="rect">
              <a:avLst/>
            </a:prstGeom>
            <a:solidFill>
              <a:srgbClr val="633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27B13A94-755A-29E1-4409-FC23026E41AB}"/>
              </a:ext>
            </a:extLst>
          </p:cNvPr>
          <p:cNvSpPr>
            <a:spLocks noGrp="1"/>
          </p:cNvSpPr>
          <p:nvPr userDrawn="1">
            <p:ph type="title"/>
          </p:nvPr>
        </p:nvSpPr>
        <p:spPr>
          <a:xfrm>
            <a:off x="914399" y="457201"/>
            <a:ext cx="8503921" cy="665514"/>
          </a:xfrm>
        </p:spPr>
        <p:txBody>
          <a:bodyPr/>
          <a:lstStyle>
            <a:lvl1pPr>
              <a:defRPr/>
            </a:lvl1pPr>
          </a:lstStyle>
          <a:p>
            <a:r>
              <a:rPr lang="en-US"/>
              <a:t>Click to edit Master title style</a:t>
            </a:r>
            <a:endParaRPr lang="en-US" dirty="0"/>
          </a:p>
        </p:txBody>
      </p:sp>
      <p:pic>
        <p:nvPicPr>
          <p:cNvPr id="7" name="Picture 12" descr="ForHealth Consulting at UMass Chan Medical School">
            <a:extLst>
              <a:ext uri="{FF2B5EF4-FFF2-40B4-BE49-F238E27FC236}">
                <a16:creationId xmlns:a16="http://schemas.microsoft.com/office/drawing/2014/main" id="{B02D81C5-55D3-CE1C-30AD-F56ACDA71EDA}"/>
              </a:ext>
              <a:ext uri="{C183D7F6-B498-43B3-948B-1728B52AA6E4}">
                <adec:decorative xmlns:adec="http://schemas.microsoft.com/office/drawing/2017/decorative" val="0"/>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9573757" y="429329"/>
            <a:ext cx="2212840" cy="442568"/>
          </a:xfrm>
          <a:prstGeom prst="rect">
            <a:avLst/>
          </a:prstGeom>
        </p:spPr>
      </p:pic>
      <p:sp>
        <p:nvSpPr>
          <p:cNvPr id="4" name="Content Placeholder 21">
            <a:extLst>
              <a:ext uri="{FF2B5EF4-FFF2-40B4-BE49-F238E27FC236}">
                <a16:creationId xmlns:a16="http://schemas.microsoft.com/office/drawing/2014/main" id="{3564A0B3-6051-1BF7-5725-A384593399DD}"/>
              </a:ext>
            </a:extLst>
          </p:cNvPr>
          <p:cNvSpPr>
            <a:spLocks noGrp="1"/>
          </p:cNvSpPr>
          <p:nvPr>
            <p:ph sz="quarter" idx="17"/>
          </p:nvPr>
        </p:nvSpPr>
        <p:spPr>
          <a:xfrm>
            <a:off x="914400" y="1828800"/>
            <a:ext cx="1082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Box 11">
            <a:extLst>
              <a:ext uri="{FF2B5EF4-FFF2-40B4-BE49-F238E27FC236}">
                <a16:creationId xmlns:a16="http://schemas.microsoft.com/office/drawing/2014/main" id="{DADE906A-5E60-207E-603C-FF11D6D2C61C}"/>
              </a:ext>
            </a:extLst>
          </p:cNvPr>
          <p:cNvSpPr txBox="1"/>
          <p:nvPr userDrawn="1"/>
        </p:nvSpPr>
        <p:spPr>
          <a:xfrm>
            <a:off x="914400" y="6400800"/>
            <a:ext cx="5181600" cy="228600"/>
          </a:xfrm>
          <a:prstGeom prst="rect">
            <a:avLst/>
          </a:prstGeom>
          <a:noFill/>
        </p:spPr>
        <p:txBody>
          <a:bodyPr wrap="square" lIns="0" tIns="0" rIns="0" bIns="0" anchor="b" anchorCtr="0">
            <a:noAutofit/>
          </a:bodyPr>
          <a:lstStyle/>
          <a:p>
            <a:pPr>
              <a:lnSpc>
                <a:spcPct val="150000"/>
              </a:lnSpc>
            </a:pPr>
            <a:r>
              <a:rPr lang="en-US" altLang="en-US" sz="900" dirty="0">
                <a:solidFill>
                  <a:schemeClr val="bg2">
                    <a:lumMod val="75000"/>
                  </a:schemeClr>
                </a:solidFill>
                <a:latin typeface="Arial" pitchFamily="34" charset="0"/>
                <a:cs typeface="Arial" pitchFamily="34" charset="0"/>
              </a:rPr>
              <a:t>https://www.dmas.virginia.gov/for-providers/school-based-services/</a:t>
            </a:r>
            <a:endParaRPr lang="en-US" altLang="en-US" sz="900" i="1" dirty="0">
              <a:solidFill>
                <a:schemeClr val="bg2">
                  <a:lumMod val="75000"/>
                </a:schemeClr>
              </a:solidFill>
              <a:latin typeface="Arial" pitchFamily="34" charset="0"/>
              <a:cs typeface="Arial" pitchFamily="34" charset="0"/>
            </a:endParaRP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dirty="0"/>
          </a:p>
        </p:txBody>
      </p:sp>
    </p:spTree>
    <p:extLst>
      <p:ext uri="{BB962C8B-B14F-4D97-AF65-F5344CB8AC3E}">
        <p14:creationId xmlns:p14="http://schemas.microsoft.com/office/powerpoint/2010/main" val="3309754001"/>
      </p:ext>
    </p:extLst>
  </p:cSld>
  <p:clrMapOvr>
    <a:masterClrMapping/>
  </p:clrMapOvr>
  <p:extLst>
    <p:ext uri="{DCECCB84-F9BA-43D5-87BE-67443E8EF086}">
      <p15:sldGuideLst xmlns:p15="http://schemas.microsoft.com/office/powerpoint/2012/main">
        <p15:guide id="2" pos="3840" userDrawn="1">
          <p15:clr>
            <a:srgbClr val="FBAE40"/>
          </p15:clr>
        </p15:guide>
        <p15:guide id="3" orient="horz" pos="1152"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nowledge_2-line Title and Content - 1 col.">
    <p:spTree>
      <p:nvGrpSpPr>
        <p:cNvPr id="1" name=""/>
        <p:cNvGrpSpPr/>
        <p:nvPr/>
      </p:nvGrpSpPr>
      <p:grpSpPr>
        <a:xfrm>
          <a:off x="0" y="0"/>
          <a:ext cx="0" cy="0"/>
          <a:chOff x="0" y="0"/>
          <a:chExt cx="0" cy="0"/>
        </a:xfrm>
      </p:grpSpPr>
      <p:sp>
        <p:nvSpPr>
          <p:cNvPr id="3" name="Content Placeholder 39">
            <a:extLst>
              <a:ext uri="{FF2B5EF4-FFF2-40B4-BE49-F238E27FC236}">
                <a16:creationId xmlns:a16="http://schemas.microsoft.com/office/drawing/2014/main" id="{0E9B9229-DC79-DE18-F6E5-62F5A8538571}"/>
              </a:ext>
              <a:ext uri="{C183D7F6-B498-43B3-948B-1728B52AA6E4}">
                <adec:decorative xmlns:adec="http://schemas.microsoft.com/office/drawing/2017/decorative" val="1"/>
              </a:ext>
            </a:extLst>
          </p:cNvPr>
          <p:cNvSpPr txBox="1">
            <a:spLocks/>
          </p:cNvSpPr>
          <p:nvPr userDrawn="1"/>
        </p:nvSpPr>
        <p:spPr>
          <a:xfrm>
            <a:off x="0" y="1828805"/>
            <a:ext cx="12192000" cy="4571995"/>
          </a:xfrm>
          <a:prstGeom prst="rect">
            <a:avLst/>
          </a:prstGeom>
          <a:solidFill>
            <a:schemeClr val="accent6">
              <a:alpha val="20000"/>
            </a:schemeClr>
          </a:solidFill>
        </p:spPr>
        <p:txBody>
          <a:bodyPr vert="horz" lIns="457200" tIns="393192" rIns="45720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p:txBody>
      </p:sp>
      <p:sp>
        <p:nvSpPr>
          <p:cNvPr id="18" name="Rectangle 17">
            <a:extLst>
              <a:ext uri="{FF2B5EF4-FFF2-40B4-BE49-F238E27FC236}">
                <a16:creationId xmlns:a16="http://schemas.microsoft.com/office/drawing/2014/main" id="{CB384CAC-762F-E5E0-D9A5-2D9F20AAD989}"/>
              </a:ext>
              <a:ext uri="{C183D7F6-B498-43B3-948B-1728B52AA6E4}">
                <adec:decorative xmlns:adec="http://schemas.microsoft.com/office/drawing/2017/decorative" val="1"/>
              </a:ext>
            </a:extLst>
          </p:cNvPr>
          <p:cNvSpPr/>
          <p:nvPr userDrawn="1"/>
        </p:nvSpPr>
        <p:spPr>
          <a:xfrm>
            <a:off x="0" y="0"/>
            <a:ext cx="2286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7B13A94-755A-29E1-4409-FC23026E41AB}"/>
              </a:ext>
            </a:extLst>
          </p:cNvPr>
          <p:cNvSpPr>
            <a:spLocks noGrp="1"/>
          </p:cNvSpPr>
          <p:nvPr userDrawn="1">
            <p:ph type="title" hasCustomPrompt="1"/>
          </p:nvPr>
        </p:nvSpPr>
        <p:spPr>
          <a:xfrm>
            <a:off x="914400" y="457200"/>
            <a:ext cx="8279220" cy="1360649"/>
          </a:xfrm>
        </p:spPr>
        <p:txBody>
          <a:bodyPr/>
          <a:lstStyle>
            <a:lvl1pPr>
              <a:defRPr/>
            </a:lvl1pPr>
          </a:lstStyle>
          <a:p>
            <a:r>
              <a:rPr lang="en-US" dirty="0"/>
              <a:t>Click to edit Master title style up to two lines of text</a:t>
            </a:r>
          </a:p>
        </p:txBody>
      </p:sp>
      <p:pic>
        <p:nvPicPr>
          <p:cNvPr id="7" name="Picture 12" descr="ForHealth Consulting at UMass Chan Medical School">
            <a:extLst>
              <a:ext uri="{FF2B5EF4-FFF2-40B4-BE49-F238E27FC236}">
                <a16:creationId xmlns:a16="http://schemas.microsoft.com/office/drawing/2014/main" id="{B02D81C5-55D3-CE1C-30AD-F56ACDA71EDA}"/>
              </a:ext>
              <a:ext uri="{C183D7F6-B498-43B3-948B-1728B52AA6E4}">
                <adec:decorative xmlns:adec="http://schemas.microsoft.com/office/drawing/2017/decorative" val="0"/>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9573757" y="429329"/>
            <a:ext cx="2212840" cy="442568"/>
          </a:xfrm>
          <a:prstGeom prst="rect">
            <a:avLst/>
          </a:prstGeom>
        </p:spPr>
      </p:pic>
      <p:sp>
        <p:nvSpPr>
          <p:cNvPr id="8" name="Content Placeholder 21">
            <a:extLst>
              <a:ext uri="{FF2B5EF4-FFF2-40B4-BE49-F238E27FC236}">
                <a16:creationId xmlns:a16="http://schemas.microsoft.com/office/drawing/2014/main" id="{F00B7265-F93C-DFB4-579C-1994CC94CD22}"/>
              </a:ext>
            </a:extLst>
          </p:cNvPr>
          <p:cNvSpPr>
            <a:spLocks noGrp="1"/>
          </p:cNvSpPr>
          <p:nvPr userDrawn="1">
            <p:ph sz="quarter" idx="17"/>
          </p:nvPr>
        </p:nvSpPr>
        <p:spPr>
          <a:xfrm>
            <a:off x="914400" y="2286001"/>
            <a:ext cx="10820400" cy="36611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Box 11">
            <a:extLst>
              <a:ext uri="{FF2B5EF4-FFF2-40B4-BE49-F238E27FC236}">
                <a16:creationId xmlns:a16="http://schemas.microsoft.com/office/drawing/2014/main" id="{DADE906A-5E60-207E-603C-FF11D6D2C61C}"/>
              </a:ext>
            </a:extLst>
          </p:cNvPr>
          <p:cNvSpPr txBox="1"/>
          <p:nvPr userDrawn="1"/>
        </p:nvSpPr>
        <p:spPr>
          <a:xfrm>
            <a:off x="914400" y="6400800"/>
            <a:ext cx="5181600" cy="228600"/>
          </a:xfrm>
          <a:prstGeom prst="rect">
            <a:avLst/>
          </a:prstGeom>
          <a:noFill/>
        </p:spPr>
        <p:txBody>
          <a:bodyPr wrap="square" lIns="0" tIns="0" rIns="0" bIns="0" anchor="b" anchorCtr="0">
            <a:noAutofit/>
          </a:bodyPr>
          <a:lstStyle/>
          <a:p>
            <a:pPr>
              <a:lnSpc>
                <a:spcPct val="150000"/>
              </a:lnSpc>
            </a:pPr>
            <a:r>
              <a:rPr lang="en-US" altLang="en-US" sz="900" dirty="0">
                <a:solidFill>
                  <a:schemeClr val="bg2">
                    <a:lumMod val="75000"/>
                  </a:schemeClr>
                </a:solidFill>
                <a:latin typeface="Arial" pitchFamily="34" charset="0"/>
                <a:cs typeface="Arial" pitchFamily="34" charset="0"/>
              </a:rPr>
              <a:t>https://www.dmas.virginia.gov/for-providers/school-based-services/</a:t>
            </a:r>
            <a:endParaRPr lang="en-US" altLang="en-US" sz="900" i="1" dirty="0">
              <a:solidFill>
                <a:schemeClr val="bg2">
                  <a:lumMod val="75000"/>
                </a:schemeClr>
              </a:solidFill>
              <a:latin typeface="Arial" pitchFamily="34" charset="0"/>
              <a:cs typeface="Arial" pitchFamily="34" charset="0"/>
            </a:endParaRP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userDrawn="1">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dirty="0"/>
          </a:p>
        </p:txBody>
      </p:sp>
    </p:spTree>
    <p:extLst>
      <p:ext uri="{BB962C8B-B14F-4D97-AF65-F5344CB8AC3E}">
        <p14:creationId xmlns:p14="http://schemas.microsoft.com/office/powerpoint/2010/main" val="2613310662"/>
      </p:ext>
    </p:extLst>
  </p:cSld>
  <p:clrMapOvr>
    <a:masterClrMapping/>
  </p:clrMapOvr>
  <p:extLst>
    <p:ext uri="{DCECCB84-F9BA-43D5-87BE-67443E8EF086}">
      <p15:sldGuideLst xmlns:p15="http://schemas.microsoft.com/office/powerpoint/2012/main">
        <p15:guide id="2" pos="3840" userDrawn="1">
          <p15:clr>
            <a:srgbClr val="FBAE40"/>
          </p15:clr>
        </p15:guide>
        <p15:guide id="3" orient="horz" pos="1152" userDrawn="1">
          <p15:clr>
            <a:srgbClr val="FBAE40"/>
          </p15:clr>
        </p15:guide>
        <p15:guide id="4" orient="horz" pos="4032" userDrawn="1">
          <p15:clr>
            <a:srgbClr val="FBAE40"/>
          </p15:clr>
        </p15:guide>
        <p15:guide id="5" orient="horz" pos="86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nowledge_Title and Content - 2 col.">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56DA4E88-4D85-07DA-DB36-4B55E25F77BD}"/>
              </a:ext>
            </a:extLst>
          </p:cNvPr>
          <p:cNvGrpSpPr/>
          <p:nvPr userDrawn="1"/>
        </p:nvGrpSpPr>
        <p:grpSpPr>
          <a:xfrm>
            <a:off x="0" y="0"/>
            <a:ext cx="12192000" cy="6858000"/>
            <a:chOff x="0" y="0"/>
            <a:chExt cx="12192000" cy="6858000"/>
          </a:xfrm>
        </p:grpSpPr>
        <p:sp>
          <p:nvSpPr>
            <p:cNvPr id="3" name="Content Placeholder 39">
              <a:extLst>
                <a:ext uri="{FF2B5EF4-FFF2-40B4-BE49-F238E27FC236}">
                  <a16:creationId xmlns:a16="http://schemas.microsoft.com/office/drawing/2014/main" id="{0E9B9229-DC79-DE18-F6E5-62F5A8538571}"/>
                </a:ext>
                <a:ext uri="{C183D7F6-B498-43B3-948B-1728B52AA6E4}">
                  <adec:decorative xmlns:adec="http://schemas.microsoft.com/office/drawing/2017/decorative" val="1"/>
                </a:ext>
              </a:extLst>
            </p:cNvPr>
            <p:cNvSpPr txBox="1">
              <a:spLocks/>
            </p:cNvSpPr>
            <p:nvPr userDrawn="1"/>
          </p:nvSpPr>
          <p:spPr>
            <a:xfrm>
              <a:off x="0" y="1371604"/>
              <a:ext cx="12192000" cy="5029195"/>
            </a:xfrm>
            <a:prstGeom prst="rect">
              <a:avLst/>
            </a:prstGeom>
            <a:solidFill>
              <a:schemeClr val="accent6">
                <a:alpha val="20000"/>
              </a:schemeClr>
            </a:solidFill>
          </p:spPr>
          <p:txBody>
            <a:bodyPr vert="horz" lIns="457200" tIns="393192" rIns="45720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p:txBody>
        </p:sp>
        <p:sp>
          <p:nvSpPr>
            <p:cNvPr id="18" name="Rectangle 17">
              <a:extLst>
                <a:ext uri="{FF2B5EF4-FFF2-40B4-BE49-F238E27FC236}">
                  <a16:creationId xmlns:a16="http://schemas.microsoft.com/office/drawing/2014/main" id="{CB384CAC-762F-E5E0-D9A5-2D9F20AAD989}"/>
                </a:ext>
                <a:ext uri="{C183D7F6-B498-43B3-948B-1728B52AA6E4}">
                  <adec:decorative xmlns:adec="http://schemas.microsoft.com/office/drawing/2017/decorative" val="1"/>
                </a:ext>
              </a:extLst>
            </p:cNvPr>
            <p:cNvSpPr/>
            <p:nvPr userDrawn="1"/>
          </p:nvSpPr>
          <p:spPr>
            <a:xfrm>
              <a:off x="0" y="0"/>
              <a:ext cx="2286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27B13A94-755A-29E1-4409-FC23026E41AB}"/>
              </a:ext>
            </a:extLst>
          </p:cNvPr>
          <p:cNvSpPr>
            <a:spLocks noGrp="1"/>
          </p:cNvSpPr>
          <p:nvPr userDrawn="1">
            <p:ph type="title"/>
          </p:nvPr>
        </p:nvSpPr>
        <p:spPr>
          <a:xfrm>
            <a:off x="914399" y="457201"/>
            <a:ext cx="8503921" cy="665514"/>
          </a:xfrm>
        </p:spPr>
        <p:txBody>
          <a:bodyPr/>
          <a:lstStyle>
            <a:lvl1pPr>
              <a:defRPr/>
            </a:lvl1pPr>
          </a:lstStyle>
          <a:p>
            <a:r>
              <a:rPr lang="en-US"/>
              <a:t>Click to edit Master title style</a:t>
            </a:r>
            <a:endParaRPr lang="en-US" dirty="0"/>
          </a:p>
        </p:txBody>
      </p:sp>
      <p:pic>
        <p:nvPicPr>
          <p:cNvPr id="7" name="Picture 12" descr="ForHealth Consulting at UMass Chan Medical School">
            <a:extLst>
              <a:ext uri="{FF2B5EF4-FFF2-40B4-BE49-F238E27FC236}">
                <a16:creationId xmlns:a16="http://schemas.microsoft.com/office/drawing/2014/main" id="{B02D81C5-55D3-CE1C-30AD-F56ACDA71EDA}"/>
              </a:ext>
              <a:ext uri="{C183D7F6-B498-43B3-948B-1728B52AA6E4}">
                <adec:decorative xmlns:adec="http://schemas.microsoft.com/office/drawing/2017/decorative" val="0"/>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9573757" y="429329"/>
            <a:ext cx="2212840" cy="442568"/>
          </a:xfrm>
          <a:prstGeom prst="rect">
            <a:avLst/>
          </a:prstGeom>
        </p:spPr>
      </p:pic>
      <p:sp>
        <p:nvSpPr>
          <p:cNvPr id="8" name="Content Placeholder 21">
            <a:extLst>
              <a:ext uri="{FF2B5EF4-FFF2-40B4-BE49-F238E27FC236}">
                <a16:creationId xmlns:a16="http://schemas.microsoft.com/office/drawing/2014/main" id="{F00B7265-F93C-DFB4-579C-1994CC94CD22}"/>
              </a:ext>
            </a:extLst>
          </p:cNvPr>
          <p:cNvSpPr>
            <a:spLocks noGrp="1"/>
          </p:cNvSpPr>
          <p:nvPr>
            <p:ph sz="quarter" idx="17"/>
          </p:nvPr>
        </p:nvSpPr>
        <p:spPr>
          <a:xfrm>
            <a:off x="914400" y="1828800"/>
            <a:ext cx="5181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Box 11">
            <a:extLst>
              <a:ext uri="{FF2B5EF4-FFF2-40B4-BE49-F238E27FC236}">
                <a16:creationId xmlns:a16="http://schemas.microsoft.com/office/drawing/2014/main" id="{DADE906A-5E60-207E-603C-FF11D6D2C61C}"/>
              </a:ext>
            </a:extLst>
          </p:cNvPr>
          <p:cNvSpPr txBox="1"/>
          <p:nvPr userDrawn="1"/>
        </p:nvSpPr>
        <p:spPr>
          <a:xfrm>
            <a:off x="914400" y="6400800"/>
            <a:ext cx="5181600" cy="228600"/>
          </a:xfrm>
          <a:prstGeom prst="rect">
            <a:avLst/>
          </a:prstGeom>
          <a:noFill/>
        </p:spPr>
        <p:txBody>
          <a:bodyPr wrap="square" lIns="0" tIns="0" rIns="0" bIns="0" anchor="b" anchorCtr="0">
            <a:noAutofit/>
          </a:bodyPr>
          <a:lstStyle/>
          <a:p>
            <a:pPr>
              <a:lnSpc>
                <a:spcPct val="150000"/>
              </a:lnSpc>
            </a:pPr>
            <a:r>
              <a:rPr lang="en-US" altLang="en-US" sz="900" dirty="0">
                <a:solidFill>
                  <a:schemeClr val="bg2">
                    <a:lumMod val="75000"/>
                  </a:schemeClr>
                </a:solidFill>
                <a:latin typeface="Arial" pitchFamily="34" charset="0"/>
                <a:cs typeface="Arial" pitchFamily="34" charset="0"/>
              </a:rPr>
              <a:t>https://www.dmas.virginia.gov/for-providers/school-based-services/</a:t>
            </a:r>
            <a:endParaRPr lang="en-US" altLang="en-US" sz="900" i="1" dirty="0">
              <a:solidFill>
                <a:schemeClr val="bg2">
                  <a:lumMod val="75000"/>
                </a:schemeClr>
              </a:solidFill>
              <a:latin typeface="Arial" pitchFamily="34" charset="0"/>
              <a:cs typeface="Arial" pitchFamily="34" charset="0"/>
            </a:endParaRP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dirty="0"/>
          </a:p>
        </p:txBody>
      </p:sp>
      <p:sp>
        <p:nvSpPr>
          <p:cNvPr id="4" name="Content Placeholder 3">
            <a:extLst>
              <a:ext uri="{FF2B5EF4-FFF2-40B4-BE49-F238E27FC236}">
                <a16:creationId xmlns:a16="http://schemas.microsoft.com/office/drawing/2014/main" id="{01DD7E35-B329-0056-ACF3-765F6104982F}"/>
              </a:ext>
            </a:extLst>
          </p:cNvPr>
          <p:cNvSpPr>
            <a:spLocks noGrp="1"/>
          </p:cNvSpPr>
          <p:nvPr>
            <p:ph sz="quarter" idx="18"/>
          </p:nvPr>
        </p:nvSpPr>
        <p:spPr>
          <a:xfrm>
            <a:off x="6553200" y="1828800"/>
            <a:ext cx="5181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13204161"/>
      </p:ext>
    </p:extLst>
  </p:cSld>
  <p:clrMapOvr>
    <a:masterClrMapping/>
  </p:clrMapOvr>
  <p:extLst>
    <p:ext uri="{DCECCB84-F9BA-43D5-87BE-67443E8EF086}">
      <p15:sldGuideLst xmlns:p15="http://schemas.microsoft.com/office/powerpoint/2012/main">
        <p15:guide id="2" pos="3840" userDrawn="1">
          <p15:clr>
            <a:srgbClr val="FBAE40"/>
          </p15:clr>
        </p15:guide>
        <p15:guide id="3" orient="horz" pos="1152" userDrawn="1">
          <p15:clr>
            <a:srgbClr val="FBAE40"/>
          </p15:clr>
        </p15:guide>
        <p15:guide id="4" pos="4128" userDrawn="1">
          <p15:clr>
            <a:srgbClr val="FBAE40"/>
          </p15:clr>
        </p15:guide>
        <p15:guide id="5" orient="horz" pos="4032"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nowledge_2-line Title and Content - 2 col.">
    <p:spTree>
      <p:nvGrpSpPr>
        <p:cNvPr id="1" name=""/>
        <p:cNvGrpSpPr/>
        <p:nvPr/>
      </p:nvGrpSpPr>
      <p:grpSpPr>
        <a:xfrm>
          <a:off x="0" y="0"/>
          <a:ext cx="0" cy="0"/>
          <a:chOff x="0" y="0"/>
          <a:chExt cx="0" cy="0"/>
        </a:xfrm>
      </p:grpSpPr>
      <p:sp>
        <p:nvSpPr>
          <p:cNvPr id="3" name="Content Placeholder 39">
            <a:extLst>
              <a:ext uri="{FF2B5EF4-FFF2-40B4-BE49-F238E27FC236}">
                <a16:creationId xmlns:a16="http://schemas.microsoft.com/office/drawing/2014/main" id="{0E9B9229-DC79-DE18-F6E5-62F5A8538571}"/>
              </a:ext>
              <a:ext uri="{C183D7F6-B498-43B3-948B-1728B52AA6E4}">
                <adec:decorative xmlns:adec="http://schemas.microsoft.com/office/drawing/2017/decorative" val="1"/>
              </a:ext>
            </a:extLst>
          </p:cNvPr>
          <p:cNvSpPr txBox="1">
            <a:spLocks/>
          </p:cNvSpPr>
          <p:nvPr userDrawn="1"/>
        </p:nvSpPr>
        <p:spPr>
          <a:xfrm>
            <a:off x="0" y="1828805"/>
            <a:ext cx="12192000" cy="4571995"/>
          </a:xfrm>
          <a:prstGeom prst="rect">
            <a:avLst/>
          </a:prstGeom>
          <a:solidFill>
            <a:schemeClr val="accent6">
              <a:alpha val="20000"/>
            </a:schemeClr>
          </a:solidFill>
        </p:spPr>
        <p:txBody>
          <a:bodyPr vert="horz" lIns="457200" tIns="393192" rIns="45720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p:txBody>
      </p:sp>
      <p:sp>
        <p:nvSpPr>
          <p:cNvPr id="18" name="Rectangle 17">
            <a:extLst>
              <a:ext uri="{FF2B5EF4-FFF2-40B4-BE49-F238E27FC236}">
                <a16:creationId xmlns:a16="http://schemas.microsoft.com/office/drawing/2014/main" id="{CB384CAC-762F-E5E0-D9A5-2D9F20AAD989}"/>
              </a:ext>
              <a:ext uri="{C183D7F6-B498-43B3-948B-1728B52AA6E4}">
                <adec:decorative xmlns:adec="http://schemas.microsoft.com/office/drawing/2017/decorative" val="1"/>
              </a:ext>
            </a:extLst>
          </p:cNvPr>
          <p:cNvSpPr/>
          <p:nvPr userDrawn="1"/>
        </p:nvSpPr>
        <p:spPr>
          <a:xfrm>
            <a:off x="0" y="0"/>
            <a:ext cx="2286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7B13A94-755A-29E1-4409-FC23026E41AB}"/>
              </a:ext>
            </a:extLst>
          </p:cNvPr>
          <p:cNvSpPr>
            <a:spLocks noGrp="1"/>
          </p:cNvSpPr>
          <p:nvPr userDrawn="1">
            <p:ph type="title" hasCustomPrompt="1"/>
          </p:nvPr>
        </p:nvSpPr>
        <p:spPr>
          <a:xfrm>
            <a:off x="914400" y="457200"/>
            <a:ext cx="8052391" cy="1360649"/>
          </a:xfrm>
        </p:spPr>
        <p:txBody>
          <a:bodyPr/>
          <a:lstStyle>
            <a:lvl1pPr>
              <a:defRPr/>
            </a:lvl1pPr>
          </a:lstStyle>
          <a:p>
            <a:r>
              <a:rPr lang="en-US" dirty="0"/>
              <a:t>Click to edit Master title style up to two lines of text</a:t>
            </a:r>
          </a:p>
        </p:txBody>
      </p:sp>
      <p:pic>
        <p:nvPicPr>
          <p:cNvPr id="7" name="Picture 12" descr="ForHealth Consulting at UMass Chan Medical School">
            <a:extLst>
              <a:ext uri="{FF2B5EF4-FFF2-40B4-BE49-F238E27FC236}">
                <a16:creationId xmlns:a16="http://schemas.microsoft.com/office/drawing/2014/main" id="{B02D81C5-55D3-CE1C-30AD-F56ACDA71EDA}"/>
              </a:ext>
              <a:ext uri="{C183D7F6-B498-43B3-948B-1728B52AA6E4}">
                <adec:decorative xmlns:adec="http://schemas.microsoft.com/office/drawing/2017/decorative" val="0"/>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9573757" y="429329"/>
            <a:ext cx="2212840" cy="442568"/>
          </a:xfrm>
          <a:prstGeom prst="rect">
            <a:avLst/>
          </a:prstGeom>
        </p:spPr>
      </p:pic>
      <p:sp>
        <p:nvSpPr>
          <p:cNvPr id="8" name="Content Placeholder 21">
            <a:extLst>
              <a:ext uri="{FF2B5EF4-FFF2-40B4-BE49-F238E27FC236}">
                <a16:creationId xmlns:a16="http://schemas.microsoft.com/office/drawing/2014/main" id="{F00B7265-F93C-DFB4-579C-1994CC94CD22}"/>
              </a:ext>
            </a:extLst>
          </p:cNvPr>
          <p:cNvSpPr>
            <a:spLocks noGrp="1"/>
          </p:cNvSpPr>
          <p:nvPr userDrawn="1">
            <p:ph sz="quarter" idx="17"/>
          </p:nvPr>
        </p:nvSpPr>
        <p:spPr>
          <a:xfrm>
            <a:off x="914400" y="2286001"/>
            <a:ext cx="5181600" cy="36611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Box 11">
            <a:extLst>
              <a:ext uri="{FF2B5EF4-FFF2-40B4-BE49-F238E27FC236}">
                <a16:creationId xmlns:a16="http://schemas.microsoft.com/office/drawing/2014/main" id="{DADE906A-5E60-207E-603C-FF11D6D2C61C}"/>
              </a:ext>
            </a:extLst>
          </p:cNvPr>
          <p:cNvSpPr txBox="1"/>
          <p:nvPr userDrawn="1"/>
        </p:nvSpPr>
        <p:spPr>
          <a:xfrm>
            <a:off x="914400" y="6400800"/>
            <a:ext cx="5181600" cy="228600"/>
          </a:xfrm>
          <a:prstGeom prst="rect">
            <a:avLst/>
          </a:prstGeom>
          <a:noFill/>
        </p:spPr>
        <p:txBody>
          <a:bodyPr wrap="square" lIns="0" tIns="0" rIns="0" bIns="0" anchor="b" anchorCtr="0">
            <a:noAutofit/>
          </a:bodyPr>
          <a:lstStyle/>
          <a:p>
            <a:pPr>
              <a:lnSpc>
                <a:spcPct val="150000"/>
              </a:lnSpc>
            </a:pPr>
            <a:r>
              <a:rPr lang="en-US" altLang="en-US" sz="900" dirty="0">
                <a:solidFill>
                  <a:schemeClr val="bg2">
                    <a:lumMod val="75000"/>
                  </a:schemeClr>
                </a:solidFill>
                <a:latin typeface="Arial" pitchFamily="34" charset="0"/>
                <a:cs typeface="Arial" pitchFamily="34" charset="0"/>
              </a:rPr>
              <a:t>© 2023. </a:t>
            </a:r>
            <a:r>
              <a:rPr lang="en-US" altLang="en-US" sz="900" i="1" dirty="0">
                <a:solidFill>
                  <a:schemeClr val="bg2">
                    <a:lumMod val="75000"/>
                  </a:schemeClr>
                </a:solidFill>
                <a:latin typeface="Arial" pitchFamily="34" charset="0"/>
                <a:cs typeface="Arial" pitchFamily="34" charset="0"/>
              </a:rPr>
              <a:t>The consulting and operations division of UMass Chan Medical School. Confidential</a:t>
            </a: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userDrawn="1">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dirty="0"/>
          </a:p>
        </p:txBody>
      </p:sp>
      <p:sp>
        <p:nvSpPr>
          <p:cNvPr id="4" name="Content Placeholder 21">
            <a:extLst>
              <a:ext uri="{FF2B5EF4-FFF2-40B4-BE49-F238E27FC236}">
                <a16:creationId xmlns:a16="http://schemas.microsoft.com/office/drawing/2014/main" id="{751543A5-4223-AA8B-1830-0DA1784F5190}"/>
              </a:ext>
            </a:extLst>
          </p:cNvPr>
          <p:cNvSpPr>
            <a:spLocks noGrp="1"/>
          </p:cNvSpPr>
          <p:nvPr>
            <p:ph sz="quarter" idx="18"/>
          </p:nvPr>
        </p:nvSpPr>
        <p:spPr>
          <a:xfrm>
            <a:off x="6563833" y="2286001"/>
            <a:ext cx="5181600" cy="36611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96858609"/>
      </p:ext>
    </p:extLst>
  </p:cSld>
  <p:clrMapOvr>
    <a:masterClrMapping/>
  </p:clrMapOvr>
  <p:extLst>
    <p:ext uri="{DCECCB84-F9BA-43D5-87BE-67443E8EF086}">
      <p15:sldGuideLst xmlns:p15="http://schemas.microsoft.com/office/powerpoint/2012/main">
        <p15:guide id="2" pos="3840" userDrawn="1">
          <p15:clr>
            <a:srgbClr val="FBAE40"/>
          </p15:clr>
        </p15:guide>
        <p15:guide id="3" orient="horz" pos="1152" userDrawn="1">
          <p15:clr>
            <a:srgbClr val="FBAE40"/>
          </p15:clr>
        </p15:guide>
        <p15:guide id="4" orient="horz" pos="4032" userDrawn="1">
          <p15:clr>
            <a:srgbClr val="FBAE40"/>
          </p15:clr>
        </p15:guide>
        <p15:guide id="5" orient="horz" pos="864" userDrawn="1">
          <p15:clr>
            <a:srgbClr val="FBAE40"/>
          </p15:clr>
        </p15:guide>
        <p15:guide id="6" pos="412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erformance_Title and Content - 1 col.">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56DA4E88-4D85-07DA-DB36-4B55E25F77BD}"/>
              </a:ext>
            </a:extLst>
          </p:cNvPr>
          <p:cNvGrpSpPr/>
          <p:nvPr userDrawn="1"/>
        </p:nvGrpSpPr>
        <p:grpSpPr>
          <a:xfrm>
            <a:off x="0" y="0"/>
            <a:ext cx="12192000" cy="6858000"/>
            <a:chOff x="0" y="0"/>
            <a:chExt cx="12192000" cy="6858000"/>
          </a:xfrm>
        </p:grpSpPr>
        <p:sp>
          <p:nvSpPr>
            <p:cNvPr id="3" name="Content Placeholder 39">
              <a:extLst>
                <a:ext uri="{FF2B5EF4-FFF2-40B4-BE49-F238E27FC236}">
                  <a16:creationId xmlns:a16="http://schemas.microsoft.com/office/drawing/2014/main" id="{0E9B9229-DC79-DE18-F6E5-62F5A8538571}"/>
                </a:ext>
                <a:ext uri="{C183D7F6-B498-43B3-948B-1728B52AA6E4}">
                  <adec:decorative xmlns:adec="http://schemas.microsoft.com/office/drawing/2017/decorative" val="1"/>
                </a:ext>
              </a:extLst>
            </p:cNvPr>
            <p:cNvSpPr txBox="1">
              <a:spLocks/>
            </p:cNvSpPr>
            <p:nvPr userDrawn="1"/>
          </p:nvSpPr>
          <p:spPr>
            <a:xfrm>
              <a:off x="0" y="1371604"/>
              <a:ext cx="12192000" cy="5029195"/>
            </a:xfrm>
            <a:prstGeom prst="rect">
              <a:avLst/>
            </a:prstGeom>
            <a:solidFill>
              <a:schemeClr val="accent4">
                <a:alpha val="20000"/>
              </a:schemeClr>
            </a:solidFill>
          </p:spPr>
          <p:txBody>
            <a:bodyPr vert="horz" lIns="457200" tIns="393192" rIns="45720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p:txBody>
        </p:sp>
        <p:sp>
          <p:nvSpPr>
            <p:cNvPr id="18" name="Rectangle 17">
              <a:extLst>
                <a:ext uri="{FF2B5EF4-FFF2-40B4-BE49-F238E27FC236}">
                  <a16:creationId xmlns:a16="http://schemas.microsoft.com/office/drawing/2014/main" id="{CB384CAC-762F-E5E0-D9A5-2D9F20AAD989}"/>
                </a:ext>
                <a:ext uri="{C183D7F6-B498-43B3-948B-1728B52AA6E4}">
                  <adec:decorative xmlns:adec="http://schemas.microsoft.com/office/drawing/2017/decorative" val="1"/>
                </a:ext>
              </a:extLst>
            </p:cNvPr>
            <p:cNvSpPr/>
            <p:nvPr userDrawn="1"/>
          </p:nvSpPr>
          <p:spPr>
            <a:xfrm>
              <a:off x="0" y="0"/>
              <a:ext cx="2286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27B13A94-755A-29E1-4409-FC23026E41AB}"/>
              </a:ext>
            </a:extLst>
          </p:cNvPr>
          <p:cNvSpPr>
            <a:spLocks noGrp="1"/>
          </p:cNvSpPr>
          <p:nvPr userDrawn="1">
            <p:ph type="title"/>
          </p:nvPr>
        </p:nvSpPr>
        <p:spPr>
          <a:xfrm>
            <a:off x="914399" y="457201"/>
            <a:ext cx="8503921" cy="665514"/>
          </a:xfrm>
        </p:spPr>
        <p:txBody>
          <a:bodyPr/>
          <a:lstStyle>
            <a:lvl1pPr>
              <a:defRPr/>
            </a:lvl1pPr>
          </a:lstStyle>
          <a:p>
            <a:r>
              <a:rPr lang="en-US"/>
              <a:t>Click to edit Master title style</a:t>
            </a:r>
            <a:endParaRPr lang="en-US" dirty="0"/>
          </a:p>
        </p:txBody>
      </p:sp>
      <p:pic>
        <p:nvPicPr>
          <p:cNvPr id="7" name="Picture 12" descr="ForHealth Consulting at UMass Chan Medical School">
            <a:extLst>
              <a:ext uri="{FF2B5EF4-FFF2-40B4-BE49-F238E27FC236}">
                <a16:creationId xmlns:a16="http://schemas.microsoft.com/office/drawing/2014/main" id="{B02D81C5-55D3-CE1C-30AD-F56ACDA71EDA}"/>
              </a:ext>
              <a:ext uri="{C183D7F6-B498-43B3-948B-1728B52AA6E4}">
                <adec:decorative xmlns:adec="http://schemas.microsoft.com/office/drawing/2017/decorative" val="0"/>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9573757" y="429329"/>
            <a:ext cx="2212840" cy="442568"/>
          </a:xfrm>
          <a:prstGeom prst="rect">
            <a:avLst/>
          </a:prstGeom>
        </p:spPr>
      </p:pic>
      <p:sp>
        <p:nvSpPr>
          <p:cNvPr id="4" name="Content Placeholder 21">
            <a:extLst>
              <a:ext uri="{FF2B5EF4-FFF2-40B4-BE49-F238E27FC236}">
                <a16:creationId xmlns:a16="http://schemas.microsoft.com/office/drawing/2014/main" id="{61BDD1C3-91BA-F5F0-2663-87C314397ADE}"/>
              </a:ext>
            </a:extLst>
          </p:cNvPr>
          <p:cNvSpPr>
            <a:spLocks noGrp="1"/>
          </p:cNvSpPr>
          <p:nvPr>
            <p:ph sz="quarter" idx="17"/>
          </p:nvPr>
        </p:nvSpPr>
        <p:spPr>
          <a:xfrm>
            <a:off x="914400" y="1828800"/>
            <a:ext cx="1082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Box 11">
            <a:extLst>
              <a:ext uri="{FF2B5EF4-FFF2-40B4-BE49-F238E27FC236}">
                <a16:creationId xmlns:a16="http://schemas.microsoft.com/office/drawing/2014/main" id="{DADE906A-5E60-207E-603C-FF11D6D2C61C}"/>
              </a:ext>
            </a:extLst>
          </p:cNvPr>
          <p:cNvSpPr txBox="1"/>
          <p:nvPr userDrawn="1"/>
        </p:nvSpPr>
        <p:spPr>
          <a:xfrm>
            <a:off x="914400" y="6400800"/>
            <a:ext cx="5181600" cy="228600"/>
          </a:xfrm>
          <a:prstGeom prst="rect">
            <a:avLst/>
          </a:prstGeom>
          <a:noFill/>
        </p:spPr>
        <p:txBody>
          <a:bodyPr wrap="square" lIns="0" tIns="0" rIns="0" bIns="0" anchor="b" anchorCtr="0">
            <a:noAutofit/>
          </a:bodyPr>
          <a:lstStyle/>
          <a:p>
            <a:pPr>
              <a:lnSpc>
                <a:spcPct val="150000"/>
              </a:lnSpc>
            </a:pPr>
            <a:r>
              <a:rPr lang="en-US" altLang="en-US" sz="900" dirty="0">
                <a:solidFill>
                  <a:schemeClr val="bg2">
                    <a:lumMod val="75000"/>
                  </a:schemeClr>
                </a:solidFill>
                <a:latin typeface="Arial" pitchFamily="34" charset="0"/>
                <a:cs typeface="Arial" pitchFamily="34" charset="0"/>
              </a:rPr>
              <a:t>https://www.dmas.virginia.gov/for-providers/school-based-services/</a:t>
            </a:r>
            <a:endParaRPr lang="en-US" altLang="en-US" sz="900" i="1" dirty="0">
              <a:solidFill>
                <a:schemeClr val="bg2">
                  <a:lumMod val="75000"/>
                </a:schemeClr>
              </a:solidFill>
              <a:latin typeface="Arial" pitchFamily="34" charset="0"/>
              <a:cs typeface="Arial" pitchFamily="34" charset="0"/>
            </a:endParaRP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dirty="0"/>
          </a:p>
        </p:txBody>
      </p:sp>
    </p:spTree>
    <p:extLst>
      <p:ext uri="{BB962C8B-B14F-4D97-AF65-F5344CB8AC3E}">
        <p14:creationId xmlns:p14="http://schemas.microsoft.com/office/powerpoint/2010/main" val="1159458115"/>
      </p:ext>
    </p:extLst>
  </p:cSld>
  <p:clrMapOvr>
    <a:masterClrMapping/>
  </p:clrMapOvr>
  <p:extLst>
    <p:ext uri="{DCECCB84-F9BA-43D5-87BE-67443E8EF086}">
      <p15:sldGuideLst xmlns:p15="http://schemas.microsoft.com/office/powerpoint/2012/main">
        <p15:guide id="2" pos="3840" userDrawn="1">
          <p15:clr>
            <a:srgbClr val="FBAE40"/>
          </p15:clr>
        </p15:guide>
        <p15:guide id="3" orient="horz" pos="1152"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erformance_2-line Title and Content - 1 col.">
    <p:spTree>
      <p:nvGrpSpPr>
        <p:cNvPr id="1" name=""/>
        <p:cNvGrpSpPr/>
        <p:nvPr/>
      </p:nvGrpSpPr>
      <p:grpSpPr>
        <a:xfrm>
          <a:off x="0" y="0"/>
          <a:ext cx="0" cy="0"/>
          <a:chOff x="0" y="0"/>
          <a:chExt cx="0" cy="0"/>
        </a:xfrm>
      </p:grpSpPr>
      <p:sp>
        <p:nvSpPr>
          <p:cNvPr id="3" name="Content Placeholder 39">
            <a:extLst>
              <a:ext uri="{FF2B5EF4-FFF2-40B4-BE49-F238E27FC236}">
                <a16:creationId xmlns:a16="http://schemas.microsoft.com/office/drawing/2014/main" id="{0E9B9229-DC79-DE18-F6E5-62F5A8538571}"/>
              </a:ext>
              <a:ext uri="{C183D7F6-B498-43B3-948B-1728B52AA6E4}">
                <adec:decorative xmlns:adec="http://schemas.microsoft.com/office/drawing/2017/decorative" val="1"/>
              </a:ext>
            </a:extLst>
          </p:cNvPr>
          <p:cNvSpPr txBox="1">
            <a:spLocks/>
          </p:cNvSpPr>
          <p:nvPr userDrawn="1"/>
        </p:nvSpPr>
        <p:spPr>
          <a:xfrm>
            <a:off x="0" y="1828805"/>
            <a:ext cx="12192000" cy="4571995"/>
          </a:xfrm>
          <a:prstGeom prst="rect">
            <a:avLst/>
          </a:prstGeom>
          <a:solidFill>
            <a:schemeClr val="accent4">
              <a:alpha val="20000"/>
            </a:schemeClr>
          </a:solidFill>
        </p:spPr>
        <p:txBody>
          <a:bodyPr vert="horz" lIns="457200" tIns="393192" rIns="45720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p:txBody>
      </p:sp>
      <p:sp>
        <p:nvSpPr>
          <p:cNvPr id="18" name="Rectangle 17">
            <a:extLst>
              <a:ext uri="{FF2B5EF4-FFF2-40B4-BE49-F238E27FC236}">
                <a16:creationId xmlns:a16="http://schemas.microsoft.com/office/drawing/2014/main" id="{CB384CAC-762F-E5E0-D9A5-2D9F20AAD989}"/>
              </a:ext>
              <a:ext uri="{C183D7F6-B498-43B3-948B-1728B52AA6E4}">
                <adec:decorative xmlns:adec="http://schemas.microsoft.com/office/drawing/2017/decorative" val="1"/>
              </a:ext>
            </a:extLst>
          </p:cNvPr>
          <p:cNvSpPr/>
          <p:nvPr userDrawn="1"/>
        </p:nvSpPr>
        <p:spPr>
          <a:xfrm>
            <a:off x="0" y="0"/>
            <a:ext cx="2286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7B13A94-755A-29E1-4409-FC23026E41AB}"/>
              </a:ext>
            </a:extLst>
          </p:cNvPr>
          <p:cNvSpPr>
            <a:spLocks noGrp="1"/>
          </p:cNvSpPr>
          <p:nvPr userDrawn="1">
            <p:ph type="title" hasCustomPrompt="1"/>
          </p:nvPr>
        </p:nvSpPr>
        <p:spPr>
          <a:xfrm>
            <a:off x="914400" y="457200"/>
            <a:ext cx="8279220" cy="1360649"/>
          </a:xfrm>
        </p:spPr>
        <p:txBody>
          <a:bodyPr/>
          <a:lstStyle>
            <a:lvl1pPr>
              <a:defRPr/>
            </a:lvl1pPr>
          </a:lstStyle>
          <a:p>
            <a:r>
              <a:rPr lang="en-US" dirty="0"/>
              <a:t>Click to edit Master title style up to two lines of text</a:t>
            </a:r>
          </a:p>
        </p:txBody>
      </p:sp>
      <p:pic>
        <p:nvPicPr>
          <p:cNvPr id="7" name="Picture 12" descr="ForHealth Consulting at UMass Chan Medical School">
            <a:extLst>
              <a:ext uri="{FF2B5EF4-FFF2-40B4-BE49-F238E27FC236}">
                <a16:creationId xmlns:a16="http://schemas.microsoft.com/office/drawing/2014/main" id="{B02D81C5-55D3-CE1C-30AD-F56ACDA71EDA}"/>
              </a:ext>
              <a:ext uri="{C183D7F6-B498-43B3-948B-1728B52AA6E4}">
                <adec:decorative xmlns:adec="http://schemas.microsoft.com/office/drawing/2017/decorative" val="0"/>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9573757" y="429329"/>
            <a:ext cx="2212840" cy="442568"/>
          </a:xfrm>
          <a:prstGeom prst="rect">
            <a:avLst/>
          </a:prstGeom>
        </p:spPr>
      </p:pic>
      <p:sp>
        <p:nvSpPr>
          <p:cNvPr id="8" name="Content Placeholder 21">
            <a:extLst>
              <a:ext uri="{FF2B5EF4-FFF2-40B4-BE49-F238E27FC236}">
                <a16:creationId xmlns:a16="http://schemas.microsoft.com/office/drawing/2014/main" id="{F00B7265-F93C-DFB4-579C-1994CC94CD22}"/>
              </a:ext>
            </a:extLst>
          </p:cNvPr>
          <p:cNvSpPr>
            <a:spLocks noGrp="1"/>
          </p:cNvSpPr>
          <p:nvPr userDrawn="1">
            <p:ph sz="quarter" idx="17"/>
          </p:nvPr>
        </p:nvSpPr>
        <p:spPr>
          <a:xfrm>
            <a:off x="914400" y="2286001"/>
            <a:ext cx="10820400" cy="36611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Box 11">
            <a:extLst>
              <a:ext uri="{FF2B5EF4-FFF2-40B4-BE49-F238E27FC236}">
                <a16:creationId xmlns:a16="http://schemas.microsoft.com/office/drawing/2014/main" id="{DADE906A-5E60-207E-603C-FF11D6D2C61C}"/>
              </a:ext>
            </a:extLst>
          </p:cNvPr>
          <p:cNvSpPr txBox="1"/>
          <p:nvPr userDrawn="1"/>
        </p:nvSpPr>
        <p:spPr>
          <a:xfrm>
            <a:off x="914400" y="6400800"/>
            <a:ext cx="5181600" cy="228600"/>
          </a:xfrm>
          <a:prstGeom prst="rect">
            <a:avLst/>
          </a:prstGeom>
          <a:noFill/>
        </p:spPr>
        <p:txBody>
          <a:bodyPr wrap="square" lIns="0" tIns="0" rIns="0" bIns="0" anchor="b" anchorCtr="0">
            <a:noAutofit/>
          </a:bodyPr>
          <a:lstStyle/>
          <a:p>
            <a:pPr>
              <a:lnSpc>
                <a:spcPct val="150000"/>
              </a:lnSpc>
            </a:pPr>
            <a:r>
              <a:rPr lang="en-US" altLang="en-US" sz="900" dirty="0">
                <a:solidFill>
                  <a:schemeClr val="bg2">
                    <a:lumMod val="75000"/>
                  </a:schemeClr>
                </a:solidFill>
                <a:latin typeface="Arial" pitchFamily="34" charset="0"/>
                <a:cs typeface="Arial" pitchFamily="34" charset="0"/>
              </a:rPr>
              <a:t>https://www.dmas.virginia.gov/for-providers/school-based-services/</a:t>
            </a:r>
            <a:endParaRPr lang="en-US" altLang="en-US" sz="900" i="1" dirty="0">
              <a:solidFill>
                <a:schemeClr val="bg2">
                  <a:lumMod val="75000"/>
                </a:schemeClr>
              </a:solidFill>
              <a:latin typeface="Arial" pitchFamily="34" charset="0"/>
              <a:cs typeface="Arial" pitchFamily="34" charset="0"/>
            </a:endParaRP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userDrawn="1">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dirty="0"/>
          </a:p>
        </p:txBody>
      </p:sp>
    </p:spTree>
    <p:extLst>
      <p:ext uri="{BB962C8B-B14F-4D97-AF65-F5344CB8AC3E}">
        <p14:creationId xmlns:p14="http://schemas.microsoft.com/office/powerpoint/2010/main" val="25351913"/>
      </p:ext>
    </p:extLst>
  </p:cSld>
  <p:clrMapOvr>
    <a:masterClrMapping/>
  </p:clrMapOvr>
  <p:extLst>
    <p:ext uri="{DCECCB84-F9BA-43D5-87BE-67443E8EF086}">
      <p15:sldGuideLst xmlns:p15="http://schemas.microsoft.com/office/powerpoint/2012/main">
        <p15:guide id="2" pos="3840" userDrawn="1">
          <p15:clr>
            <a:srgbClr val="FBAE40"/>
          </p15:clr>
        </p15:guide>
        <p15:guide id="3" orient="horz" pos="1152" userDrawn="1">
          <p15:clr>
            <a:srgbClr val="FBAE40"/>
          </p15:clr>
        </p15:guide>
        <p15:guide id="4" orient="horz" pos="4032" userDrawn="1">
          <p15:clr>
            <a:srgbClr val="FBAE40"/>
          </p15:clr>
        </p15:guide>
        <p15:guide id="5" orient="horz" pos="864"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erformance_Title and Content - 2 col.">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56DA4E88-4D85-07DA-DB36-4B55E25F77BD}"/>
              </a:ext>
            </a:extLst>
          </p:cNvPr>
          <p:cNvGrpSpPr/>
          <p:nvPr userDrawn="1"/>
        </p:nvGrpSpPr>
        <p:grpSpPr>
          <a:xfrm>
            <a:off x="0" y="0"/>
            <a:ext cx="12192000" cy="6858000"/>
            <a:chOff x="0" y="0"/>
            <a:chExt cx="12192000" cy="6858000"/>
          </a:xfrm>
        </p:grpSpPr>
        <p:sp>
          <p:nvSpPr>
            <p:cNvPr id="3" name="Content Placeholder 39">
              <a:extLst>
                <a:ext uri="{FF2B5EF4-FFF2-40B4-BE49-F238E27FC236}">
                  <a16:creationId xmlns:a16="http://schemas.microsoft.com/office/drawing/2014/main" id="{0E9B9229-DC79-DE18-F6E5-62F5A8538571}"/>
                </a:ext>
                <a:ext uri="{C183D7F6-B498-43B3-948B-1728B52AA6E4}">
                  <adec:decorative xmlns:adec="http://schemas.microsoft.com/office/drawing/2017/decorative" val="1"/>
                </a:ext>
              </a:extLst>
            </p:cNvPr>
            <p:cNvSpPr txBox="1">
              <a:spLocks/>
            </p:cNvSpPr>
            <p:nvPr userDrawn="1"/>
          </p:nvSpPr>
          <p:spPr>
            <a:xfrm>
              <a:off x="0" y="1371604"/>
              <a:ext cx="12192000" cy="5029195"/>
            </a:xfrm>
            <a:prstGeom prst="rect">
              <a:avLst/>
            </a:prstGeom>
            <a:solidFill>
              <a:schemeClr val="accent4">
                <a:alpha val="20000"/>
              </a:schemeClr>
            </a:solidFill>
          </p:spPr>
          <p:txBody>
            <a:bodyPr vert="horz" lIns="457200" tIns="393192" rIns="45720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p:txBody>
        </p:sp>
        <p:sp>
          <p:nvSpPr>
            <p:cNvPr id="18" name="Rectangle 17">
              <a:extLst>
                <a:ext uri="{FF2B5EF4-FFF2-40B4-BE49-F238E27FC236}">
                  <a16:creationId xmlns:a16="http://schemas.microsoft.com/office/drawing/2014/main" id="{CB384CAC-762F-E5E0-D9A5-2D9F20AAD989}"/>
                </a:ext>
                <a:ext uri="{C183D7F6-B498-43B3-948B-1728B52AA6E4}">
                  <adec:decorative xmlns:adec="http://schemas.microsoft.com/office/drawing/2017/decorative" val="1"/>
                </a:ext>
              </a:extLst>
            </p:cNvPr>
            <p:cNvSpPr/>
            <p:nvPr userDrawn="1"/>
          </p:nvSpPr>
          <p:spPr>
            <a:xfrm>
              <a:off x="0" y="0"/>
              <a:ext cx="2286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27B13A94-755A-29E1-4409-FC23026E41AB}"/>
              </a:ext>
            </a:extLst>
          </p:cNvPr>
          <p:cNvSpPr>
            <a:spLocks noGrp="1"/>
          </p:cNvSpPr>
          <p:nvPr userDrawn="1">
            <p:ph type="title"/>
          </p:nvPr>
        </p:nvSpPr>
        <p:spPr>
          <a:xfrm>
            <a:off x="914399" y="457201"/>
            <a:ext cx="8503921" cy="665514"/>
          </a:xfrm>
        </p:spPr>
        <p:txBody>
          <a:bodyPr/>
          <a:lstStyle>
            <a:lvl1pPr>
              <a:defRPr/>
            </a:lvl1pPr>
          </a:lstStyle>
          <a:p>
            <a:r>
              <a:rPr lang="en-US"/>
              <a:t>Click to edit Master title style</a:t>
            </a:r>
            <a:endParaRPr lang="en-US" dirty="0"/>
          </a:p>
        </p:txBody>
      </p:sp>
      <p:pic>
        <p:nvPicPr>
          <p:cNvPr id="7" name="Picture 12" descr="ForHealth Consulting at UMass Chan Medical School">
            <a:extLst>
              <a:ext uri="{FF2B5EF4-FFF2-40B4-BE49-F238E27FC236}">
                <a16:creationId xmlns:a16="http://schemas.microsoft.com/office/drawing/2014/main" id="{B02D81C5-55D3-CE1C-30AD-F56ACDA71EDA}"/>
              </a:ext>
              <a:ext uri="{C183D7F6-B498-43B3-948B-1728B52AA6E4}">
                <adec:decorative xmlns:adec="http://schemas.microsoft.com/office/drawing/2017/decorative" val="0"/>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9573757" y="429329"/>
            <a:ext cx="2212840" cy="442568"/>
          </a:xfrm>
          <a:prstGeom prst="rect">
            <a:avLst/>
          </a:prstGeom>
        </p:spPr>
      </p:pic>
      <p:sp>
        <p:nvSpPr>
          <p:cNvPr id="8" name="Content Placeholder 21">
            <a:extLst>
              <a:ext uri="{FF2B5EF4-FFF2-40B4-BE49-F238E27FC236}">
                <a16:creationId xmlns:a16="http://schemas.microsoft.com/office/drawing/2014/main" id="{F00B7265-F93C-DFB4-579C-1994CC94CD22}"/>
              </a:ext>
            </a:extLst>
          </p:cNvPr>
          <p:cNvSpPr>
            <a:spLocks noGrp="1"/>
          </p:cNvSpPr>
          <p:nvPr>
            <p:ph sz="quarter" idx="17"/>
          </p:nvPr>
        </p:nvSpPr>
        <p:spPr>
          <a:xfrm>
            <a:off x="914400" y="1828800"/>
            <a:ext cx="5181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Box 11">
            <a:extLst>
              <a:ext uri="{FF2B5EF4-FFF2-40B4-BE49-F238E27FC236}">
                <a16:creationId xmlns:a16="http://schemas.microsoft.com/office/drawing/2014/main" id="{DADE906A-5E60-207E-603C-FF11D6D2C61C}"/>
              </a:ext>
            </a:extLst>
          </p:cNvPr>
          <p:cNvSpPr txBox="1"/>
          <p:nvPr userDrawn="1"/>
        </p:nvSpPr>
        <p:spPr>
          <a:xfrm>
            <a:off x="914400" y="6400800"/>
            <a:ext cx="5181600" cy="228600"/>
          </a:xfrm>
          <a:prstGeom prst="rect">
            <a:avLst/>
          </a:prstGeom>
          <a:noFill/>
        </p:spPr>
        <p:txBody>
          <a:bodyPr wrap="square" lIns="0" tIns="0" rIns="0" bIns="0" anchor="b" anchorCtr="0">
            <a:noAutofit/>
          </a:bodyPr>
          <a:lstStyle/>
          <a:p>
            <a:pPr>
              <a:lnSpc>
                <a:spcPct val="150000"/>
              </a:lnSpc>
            </a:pPr>
            <a:r>
              <a:rPr lang="en-US" altLang="en-US" sz="900" dirty="0">
                <a:solidFill>
                  <a:schemeClr val="bg2">
                    <a:lumMod val="75000"/>
                  </a:schemeClr>
                </a:solidFill>
                <a:latin typeface="Arial" pitchFamily="34" charset="0"/>
                <a:cs typeface="Arial" pitchFamily="34" charset="0"/>
              </a:rPr>
              <a:t>https://www.dmas.virginia.gov/for-providers/school-based-services/</a:t>
            </a:r>
            <a:endParaRPr lang="en-US" altLang="en-US" sz="900" i="1" dirty="0">
              <a:solidFill>
                <a:schemeClr val="bg2">
                  <a:lumMod val="75000"/>
                </a:schemeClr>
              </a:solidFill>
              <a:latin typeface="Arial" pitchFamily="34" charset="0"/>
              <a:cs typeface="Arial" pitchFamily="34" charset="0"/>
            </a:endParaRP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dirty="0"/>
          </a:p>
        </p:txBody>
      </p:sp>
      <p:sp>
        <p:nvSpPr>
          <p:cNvPr id="4" name="Content Placeholder 3">
            <a:extLst>
              <a:ext uri="{FF2B5EF4-FFF2-40B4-BE49-F238E27FC236}">
                <a16:creationId xmlns:a16="http://schemas.microsoft.com/office/drawing/2014/main" id="{01DD7E35-B329-0056-ACF3-765F6104982F}"/>
              </a:ext>
            </a:extLst>
          </p:cNvPr>
          <p:cNvSpPr>
            <a:spLocks noGrp="1"/>
          </p:cNvSpPr>
          <p:nvPr>
            <p:ph sz="quarter" idx="18"/>
          </p:nvPr>
        </p:nvSpPr>
        <p:spPr>
          <a:xfrm>
            <a:off x="6553200" y="1828800"/>
            <a:ext cx="5181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57726455"/>
      </p:ext>
    </p:extLst>
  </p:cSld>
  <p:clrMapOvr>
    <a:masterClrMapping/>
  </p:clrMapOvr>
  <p:extLst>
    <p:ext uri="{DCECCB84-F9BA-43D5-87BE-67443E8EF086}">
      <p15:sldGuideLst xmlns:p15="http://schemas.microsoft.com/office/powerpoint/2012/main">
        <p15:guide id="2" pos="3840" userDrawn="1">
          <p15:clr>
            <a:srgbClr val="FBAE40"/>
          </p15:clr>
        </p15:guide>
        <p15:guide id="3" orient="horz" pos="1152" userDrawn="1">
          <p15:clr>
            <a:srgbClr val="FBAE40"/>
          </p15:clr>
        </p15:guide>
        <p15:guide id="4" pos="4128" userDrawn="1">
          <p15:clr>
            <a:srgbClr val="FBAE40"/>
          </p15:clr>
        </p15:guide>
        <p15:guide id="5" orient="horz" pos="4032"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erformance_2-line Title and Content - 2 col.">
    <p:spTree>
      <p:nvGrpSpPr>
        <p:cNvPr id="1" name=""/>
        <p:cNvGrpSpPr/>
        <p:nvPr/>
      </p:nvGrpSpPr>
      <p:grpSpPr>
        <a:xfrm>
          <a:off x="0" y="0"/>
          <a:ext cx="0" cy="0"/>
          <a:chOff x="0" y="0"/>
          <a:chExt cx="0" cy="0"/>
        </a:xfrm>
      </p:grpSpPr>
      <p:sp>
        <p:nvSpPr>
          <p:cNvPr id="3" name="Content Placeholder 39">
            <a:extLst>
              <a:ext uri="{FF2B5EF4-FFF2-40B4-BE49-F238E27FC236}">
                <a16:creationId xmlns:a16="http://schemas.microsoft.com/office/drawing/2014/main" id="{0E9B9229-DC79-DE18-F6E5-62F5A8538571}"/>
              </a:ext>
              <a:ext uri="{C183D7F6-B498-43B3-948B-1728B52AA6E4}">
                <adec:decorative xmlns:adec="http://schemas.microsoft.com/office/drawing/2017/decorative" val="1"/>
              </a:ext>
            </a:extLst>
          </p:cNvPr>
          <p:cNvSpPr txBox="1">
            <a:spLocks/>
          </p:cNvSpPr>
          <p:nvPr userDrawn="1"/>
        </p:nvSpPr>
        <p:spPr>
          <a:xfrm>
            <a:off x="0" y="1828805"/>
            <a:ext cx="12192000" cy="4571995"/>
          </a:xfrm>
          <a:prstGeom prst="rect">
            <a:avLst/>
          </a:prstGeom>
          <a:solidFill>
            <a:schemeClr val="accent4">
              <a:alpha val="20000"/>
            </a:schemeClr>
          </a:solidFill>
        </p:spPr>
        <p:txBody>
          <a:bodyPr vert="horz" lIns="457200" tIns="393192" rIns="45720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p:txBody>
      </p:sp>
      <p:sp>
        <p:nvSpPr>
          <p:cNvPr id="18" name="Rectangle 17">
            <a:extLst>
              <a:ext uri="{FF2B5EF4-FFF2-40B4-BE49-F238E27FC236}">
                <a16:creationId xmlns:a16="http://schemas.microsoft.com/office/drawing/2014/main" id="{CB384CAC-762F-E5E0-D9A5-2D9F20AAD989}"/>
              </a:ext>
              <a:ext uri="{C183D7F6-B498-43B3-948B-1728B52AA6E4}">
                <adec:decorative xmlns:adec="http://schemas.microsoft.com/office/drawing/2017/decorative" val="1"/>
              </a:ext>
            </a:extLst>
          </p:cNvPr>
          <p:cNvSpPr/>
          <p:nvPr userDrawn="1"/>
        </p:nvSpPr>
        <p:spPr>
          <a:xfrm>
            <a:off x="0" y="0"/>
            <a:ext cx="2286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7B13A94-755A-29E1-4409-FC23026E41AB}"/>
              </a:ext>
            </a:extLst>
          </p:cNvPr>
          <p:cNvSpPr>
            <a:spLocks noGrp="1"/>
          </p:cNvSpPr>
          <p:nvPr userDrawn="1">
            <p:ph type="title" hasCustomPrompt="1"/>
          </p:nvPr>
        </p:nvSpPr>
        <p:spPr>
          <a:xfrm>
            <a:off x="914400" y="457200"/>
            <a:ext cx="8052391" cy="1360649"/>
          </a:xfrm>
        </p:spPr>
        <p:txBody>
          <a:bodyPr/>
          <a:lstStyle>
            <a:lvl1pPr>
              <a:defRPr/>
            </a:lvl1pPr>
          </a:lstStyle>
          <a:p>
            <a:r>
              <a:rPr lang="en-US" dirty="0"/>
              <a:t>Click to edit Master title style up to two lines of text</a:t>
            </a:r>
          </a:p>
        </p:txBody>
      </p:sp>
      <p:pic>
        <p:nvPicPr>
          <p:cNvPr id="7" name="Picture 12" descr="ForHealth Consulting at UMass Chan Medical School">
            <a:extLst>
              <a:ext uri="{FF2B5EF4-FFF2-40B4-BE49-F238E27FC236}">
                <a16:creationId xmlns:a16="http://schemas.microsoft.com/office/drawing/2014/main" id="{B02D81C5-55D3-CE1C-30AD-F56ACDA71EDA}"/>
              </a:ext>
              <a:ext uri="{C183D7F6-B498-43B3-948B-1728B52AA6E4}">
                <adec:decorative xmlns:adec="http://schemas.microsoft.com/office/drawing/2017/decorative" val="0"/>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9573757" y="429329"/>
            <a:ext cx="2212840" cy="442568"/>
          </a:xfrm>
          <a:prstGeom prst="rect">
            <a:avLst/>
          </a:prstGeom>
        </p:spPr>
      </p:pic>
      <p:sp>
        <p:nvSpPr>
          <p:cNvPr id="8" name="Content Placeholder 21">
            <a:extLst>
              <a:ext uri="{FF2B5EF4-FFF2-40B4-BE49-F238E27FC236}">
                <a16:creationId xmlns:a16="http://schemas.microsoft.com/office/drawing/2014/main" id="{F00B7265-F93C-DFB4-579C-1994CC94CD22}"/>
              </a:ext>
            </a:extLst>
          </p:cNvPr>
          <p:cNvSpPr>
            <a:spLocks noGrp="1"/>
          </p:cNvSpPr>
          <p:nvPr userDrawn="1">
            <p:ph sz="quarter" idx="17"/>
          </p:nvPr>
        </p:nvSpPr>
        <p:spPr>
          <a:xfrm>
            <a:off x="914400" y="2286001"/>
            <a:ext cx="5181600" cy="36611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Box 11">
            <a:extLst>
              <a:ext uri="{FF2B5EF4-FFF2-40B4-BE49-F238E27FC236}">
                <a16:creationId xmlns:a16="http://schemas.microsoft.com/office/drawing/2014/main" id="{DADE906A-5E60-207E-603C-FF11D6D2C61C}"/>
              </a:ext>
            </a:extLst>
          </p:cNvPr>
          <p:cNvSpPr txBox="1"/>
          <p:nvPr userDrawn="1"/>
        </p:nvSpPr>
        <p:spPr>
          <a:xfrm>
            <a:off x="914400" y="6400800"/>
            <a:ext cx="5181600" cy="228600"/>
          </a:xfrm>
          <a:prstGeom prst="rect">
            <a:avLst/>
          </a:prstGeom>
          <a:noFill/>
        </p:spPr>
        <p:txBody>
          <a:bodyPr wrap="square" lIns="0" tIns="0" rIns="0" bIns="0" anchor="b" anchorCtr="0">
            <a:noAutofit/>
          </a:bodyPr>
          <a:lstStyle/>
          <a:p>
            <a:pPr>
              <a:lnSpc>
                <a:spcPct val="150000"/>
              </a:lnSpc>
            </a:pPr>
            <a:r>
              <a:rPr lang="en-US" altLang="en-US" sz="900" dirty="0">
                <a:solidFill>
                  <a:schemeClr val="bg2">
                    <a:lumMod val="75000"/>
                  </a:schemeClr>
                </a:solidFill>
                <a:latin typeface="Arial" pitchFamily="34" charset="0"/>
                <a:cs typeface="Arial" pitchFamily="34" charset="0"/>
              </a:rPr>
              <a:t>https://www.dmas.virginia.gov/for-providers/school-based-services/</a:t>
            </a:r>
            <a:endParaRPr lang="en-US" altLang="en-US" sz="900" i="1" dirty="0">
              <a:solidFill>
                <a:schemeClr val="bg2">
                  <a:lumMod val="75000"/>
                </a:schemeClr>
              </a:solidFill>
              <a:latin typeface="Arial" pitchFamily="34" charset="0"/>
              <a:cs typeface="Arial" pitchFamily="34" charset="0"/>
            </a:endParaRP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userDrawn="1">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dirty="0"/>
          </a:p>
        </p:txBody>
      </p:sp>
      <p:sp>
        <p:nvSpPr>
          <p:cNvPr id="4" name="Content Placeholder 21">
            <a:extLst>
              <a:ext uri="{FF2B5EF4-FFF2-40B4-BE49-F238E27FC236}">
                <a16:creationId xmlns:a16="http://schemas.microsoft.com/office/drawing/2014/main" id="{751543A5-4223-AA8B-1830-0DA1784F5190}"/>
              </a:ext>
            </a:extLst>
          </p:cNvPr>
          <p:cNvSpPr>
            <a:spLocks noGrp="1"/>
          </p:cNvSpPr>
          <p:nvPr>
            <p:ph sz="quarter" idx="18"/>
          </p:nvPr>
        </p:nvSpPr>
        <p:spPr>
          <a:xfrm>
            <a:off x="6563833" y="2286001"/>
            <a:ext cx="5181600" cy="36611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55356759"/>
      </p:ext>
    </p:extLst>
  </p:cSld>
  <p:clrMapOvr>
    <a:masterClrMapping/>
  </p:clrMapOvr>
  <p:extLst>
    <p:ext uri="{DCECCB84-F9BA-43D5-87BE-67443E8EF086}">
      <p15:sldGuideLst xmlns:p15="http://schemas.microsoft.com/office/powerpoint/2012/main">
        <p15:guide id="2" pos="3840" userDrawn="1">
          <p15:clr>
            <a:srgbClr val="FBAE40"/>
          </p15:clr>
        </p15:guide>
        <p15:guide id="3" orient="horz" pos="1152" userDrawn="1">
          <p15:clr>
            <a:srgbClr val="FBAE40"/>
          </p15:clr>
        </p15:guide>
        <p15:guide id="4" orient="horz" pos="4032" userDrawn="1">
          <p15:clr>
            <a:srgbClr val="FBAE40"/>
          </p15:clr>
        </p15:guide>
        <p15:guide id="5" orient="horz" pos="864" userDrawn="1">
          <p15:clr>
            <a:srgbClr val="FBAE40"/>
          </p15:clr>
        </p15:guide>
        <p15:guide id="6" pos="412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eneral_Agenda Slide">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15B1355D-BABD-94EC-16C4-15F55353B587}"/>
              </a:ext>
              <a:ext uri="{C183D7F6-B498-43B3-948B-1728B52AA6E4}">
                <adec:decorative xmlns:adec="http://schemas.microsoft.com/office/drawing/2017/decorative" val="1"/>
              </a:ext>
            </a:extLst>
          </p:cNvPr>
          <p:cNvGrpSpPr/>
          <p:nvPr userDrawn="1"/>
        </p:nvGrpSpPr>
        <p:grpSpPr>
          <a:xfrm>
            <a:off x="9143999" y="0"/>
            <a:ext cx="3048001" cy="6858000"/>
            <a:chOff x="9143999" y="0"/>
            <a:chExt cx="3048001" cy="6858000"/>
          </a:xfrm>
        </p:grpSpPr>
        <p:grpSp>
          <p:nvGrpSpPr>
            <p:cNvPr id="19" name="Group 18">
              <a:extLst>
                <a:ext uri="{FF2B5EF4-FFF2-40B4-BE49-F238E27FC236}">
                  <a16:creationId xmlns:a16="http://schemas.microsoft.com/office/drawing/2014/main" id="{76270FC8-7BBF-6EC5-C0A5-7649FBBB319B}"/>
                </a:ext>
                <a:ext uri="{C183D7F6-B498-43B3-948B-1728B52AA6E4}">
                  <adec:decorative xmlns:adec="http://schemas.microsoft.com/office/drawing/2017/decorative" val="1"/>
                </a:ext>
              </a:extLst>
            </p:cNvPr>
            <p:cNvGrpSpPr/>
            <p:nvPr userDrawn="1"/>
          </p:nvGrpSpPr>
          <p:grpSpPr>
            <a:xfrm>
              <a:off x="9143999" y="0"/>
              <a:ext cx="3048001" cy="6858000"/>
              <a:chOff x="9143999" y="0"/>
              <a:chExt cx="3048001" cy="6858000"/>
            </a:xfrm>
          </p:grpSpPr>
          <p:sp>
            <p:nvSpPr>
              <p:cNvPr id="8" name="Rectangle 7">
                <a:extLst>
                  <a:ext uri="{FF2B5EF4-FFF2-40B4-BE49-F238E27FC236}">
                    <a16:creationId xmlns:a16="http://schemas.microsoft.com/office/drawing/2014/main" id="{F7332714-D081-AF16-4F1C-E902E82A44A3}"/>
                  </a:ext>
                  <a:ext uri="{C183D7F6-B498-43B3-948B-1728B52AA6E4}">
                    <adec:decorative xmlns:adec="http://schemas.microsoft.com/office/drawing/2017/decorative" val="1"/>
                  </a:ext>
                </a:extLst>
              </p:cNvPr>
              <p:cNvSpPr/>
              <p:nvPr userDrawn="1"/>
            </p:nvSpPr>
            <p:spPr>
              <a:xfrm>
                <a:off x="9144000" y="0"/>
                <a:ext cx="3048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a:extLst>
                  <a:ext uri="{FF2B5EF4-FFF2-40B4-BE49-F238E27FC236}">
                    <a16:creationId xmlns:a16="http://schemas.microsoft.com/office/drawing/2014/main" id="{CEAEB175-8664-9BEF-3722-4280C7C97273}"/>
                  </a:ext>
                  <a:ext uri="{C183D7F6-B498-43B3-948B-1728B52AA6E4}">
                    <adec:decorative xmlns:adec="http://schemas.microsoft.com/office/drawing/2017/decorative" val="1"/>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l="75617" t="32156" r="10108" b="29825"/>
              <a:stretch/>
            </p:blipFill>
            <p:spPr>
              <a:xfrm>
                <a:off x="9143999" y="1423593"/>
                <a:ext cx="3048001" cy="5434407"/>
              </a:xfrm>
              <a:prstGeom prst="rect">
                <a:avLst/>
              </a:prstGeom>
            </p:spPr>
          </p:pic>
        </p:grpSp>
        <p:pic>
          <p:nvPicPr>
            <p:cNvPr id="9" name="Picture 12">
              <a:extLst>
                <a:ext uri="{FF2B5EF4-FFF2-40B4-BE49-F238E27FC236}">
                  <a16:creationId xmlns:a16="http://schemas.microsoft.com/office/drawing/2014/main" id="{1032F6B1-A6F3-3585-A2ED-258FD50BA301}"/>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3"/>
                </a:ext>
              </a:extLst>
            </a:blip>
            <a:srcRect/>
            <a:stretch/>
          </p:blipFill>
          <p:spPr>
            <a:xfrm>
              <a:off x="9573753" y="427200"/>
              <a:ext cx="2212848" cy="442568"/>
            </a:xfrm>
            <a:prstGeom prst="rect">
              <a:avLst/>
            </a:prstGeom>
          </p:spPr>
        </p:pic>
      </p:grpSp>
      <p:sp>
        <p:nvSpPr>
          <p:cNvPr id="2" name="Title 1">
            <a:extLst>
              <a:ext uri="{FF2B5EF4-FFF2-40B4-BE49-F238E27FC236}">
                <a16:creationId xmlns:a16="http://schemas.microsoft.com/office/drawing/2014/main" id="{27B13A94-755A-29E1-4409-FC23026E41AB}"/>
              </a:ext>
            </a:extLst>
          </p:cNvPr>
          <p:cNvSpPr>
            <a:spLocks noGrp="1"/>
          </p:cNvSpPr>
          <p:nvPr userDrawn="1">
            <p:ph type="title" hasCustomPrompt="1"/>
          </p:nvPr>
        </p:nvSpPr>
        <p:spPr>
          <a:xfrm>
            <a:off x="914400" y="457201"/>
            <a:ext cx="7696200" cy="685800"/>
          </a:xfrm>
        </p:spPr>
        <p:txBody>
          <a:bodyPr/>
          <a:lstStyle/>
          <a:p>
            <a:r>
              <a:rPr lang="en-US" dirty="0"/>
              <a:t>Agenda</a:t>
            </a:r>
          </a:p>
        </p:txBody>
      </p:sp>
      <p:sp>
        <p:nvSpPr>
          <p:cNvPr id="15" name="Rectangle 14">
            <a:extLst>
              <a:ext uri="{FF2B5EF4-FFF2-40B4-BE49-F238E27FC236}">
                <a16:creationId xmlns:a16="http://schemas.microsoft.com/office/drawing/2014/main" id="{3C920045-A8F4-C990-C46B-4EE9B06289EB}"/>
              </a:ext>
              <a:ext uri="{C183D7F6-B498-43B3-948B-1728B52AA6E4}">
                <adec:decorative xmlns:adec="http://schemas.microsoft.com/office/drawing/2017/decorative" val="1"/>
              </a:ext>
            </a:extLst>
          </p:cNvPr>
          <p:cNvSpPr/>
          <p:nvPr userDrawn="1"/>
        </p:nvSpPr>
        <p:spPr>
          <a:xfrm>
            <a:off x="457200" y="1143000"/>
            <a:ext cx="11277600" cy="5257799"/>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6">
            <a:extLst>
              <a:ext uri="{FF2B5EF4-FFF2-40B4-BE49-F238E27FC236}">
                <a16:creationId xmlns:a16="http://schemas.microsoft.com/office/drawing/2014/main" id="{87FE1D28-12D3-DD55-5039-2651C4ABEF0D}"/>
              </a:ext>
            </a:extLst>
          </p:cNvPr>
          <p:cNvSpPr>
            <a:spLocks noGrp="1"/>
          </p:cNvSpPr>
          <p:nvPr>
            <p:ph type="body" sz="quarter" idx="14" hasCustomPrompt="1"/>
          </p:nvPr>
        </p:nvSpPr>
        <p:spPr>
          <a:xfrm>
            <a:off x="914399" y="1510611"/>
            <a:ext cx="7696199" cy="4524429"/>
          </a:xfrm>
        </p:spPr>
        <p:txBody>
          <a:bodyPr/>
          <a:lstStyle>
            <a:lvl1pPr>
              <a:spcAft>
                <a:spcPts val="1500"/>
              </a:spcAft>
              <a:defRPr/>
            </a:lvl1pPr>
          </a:lstStyle>
          <a:p>
            <a:pPr lvl="0"/>
            <a:r>
              <a:rPr lang="en-US" dirty="0"/>
              <a:t>Click to items</a:t>
            </a:r>
          </a:p>
        </p:txBody>
      </p:sp>
      <p:sp>
        <p:nvSpPr>
          <p:cNvPr id="12" name="TextBox 11">
            <a:extLst>
              <a:ext uri="{FF2B5EF4-FFF2-40B4-BE49-F238E27FC236}">
                <a16:creationId xmlns:a16="http://schemas.microsoft.com/office/drawing/2014/main" id="{DADE906A-5E60-207E-603C-FF11D6D2C61C}"/>
              </a:ext>
            </a:extLst>
          </p:cNvPr>
          <p:cNvSpPr txBox="1"/>
          <p:nvPr userDrawn="1"/>
        </p:nvSpPr>
        <p:spPr>
          <a:xfrm>
            <a:off x="457200" y="6400800"/>
            <a:ext cx="5638800" cy="228600"/>
          </a:xfrm>
          <a:prstGeom prst="rect">
            <a:avLst/>
          </a:prstGeom>
          <a:noFill/>
        </p:spPr>
        <p:txBody>
          <a:bodyPr wrap="square" lIns="0" tIns="0" rIns="0" bIns="0" anchor="b" anchorCtr="0">
            <a:noAutofit/>
          </a:bodyPr>
          <a:lstStyle/>
          <a:p>
            <a:pPr>
              <a:lnSpc>
                <a:spcPct val="150000"/>
              </a:lnSpc>
            </a:pPr>
            <a:r>
              <a:rPr lang="en-US" altLang="en-US" sz="900" dirty="0">
                <a:solidFill>
                  <a:schemeClr val="bg2">
                    <a:lumMod val="75000"/>
                  </a:schemeClr>
                </a:solidFill>
                <a:latin typeface="Arial" pitchFamily="34" charset="0"/>
                <a:cs typeface="Arial" pitchFamily="34" charset="0"/>
              </a:rPr>
              <a:t>https://www.dmas.virginia.gov/for-providers/benefits-services-for-providers/school-based-services/</a:t>
            </a:r>
            <a:endParaRPr lang="en-US" altLang="en-US" sz="900" i="1" dirty="0">
              <a:solidFill>
                <a:schemeClr val="bg2">
                  <a:lumMod val="75000"/>
                </a:schemeClr>
              </a:solidFill>
              <a:latin typeface="Arial" pitchFamily="34" charset="0"/>
              <a:cs typeface="Arial" pitchFamily="34" charset="0"/>
            </a:endParaRP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dirty="0"/>
          </a:p>
        </p:txBody>
      </p:sp>
    </p:spTree>
    <p:extLst>
      <p:ext uri="{BB962C8B-B14F-4D97-AF65-F5344CB8AC3E}">
        <p14:creationId xmlns:p14="http://schemas.microsoft.com/office/powerpoint/2010/main" val="39942672"/>
      </p:ext>
    </p:extLst>
  </p:cSld>
  <p:clrMapOvr>
    <a:masterClrMapping/>
  </p:clrMapOvr>
  <p:extLst>
    <p:ext uri="{DCECCB84-F9BA-43D5-87BE-67443E8EF086}">
      <p15:sldGuideLst xmlns:p15="http://schemas.microsoft.com/office/powerpoint/2012/main">
        <p15:guide id="1" orient="horz" pos="720" userDrawn="1">
          <p15:clr>
            <a:srgbClr val="FBAE40"/>
          </p15:clr>
        </p15:guide>
        <p15:guide id="2" orient="horz" pos="403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General_Title and Content - 1 col.">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56DA4E88-4D85-07DA-DB36-4B55E25F77BD}"/>
              </a:ext>
            </a:extLst>
          </p:cNvPr>
          <p:cNvGrpSpPr/>
          <p:nvPr userDrawn="1"/>
        </p:nvGrpSpPr>
        <p:grpSpPr>
          <a:xfrm>
            <a:off x="0" y="0"/>
            <a:ext cx="12192000" cy="6858000"/>
            <a:chOff x="0" y="0"/>
            <a:chExt cx="12192000" cy="6858000"/>
          </a:xfrm>
        </p:grpSpPr>
        <p:sp>
          <p:nvSpPr>
            <p:cNvPr id="3" name="Content Placeholder 39">
              <a:extLst>
                <a:ext uri="{FF2B5EF4-FFF2-40B4-BE49-F238E27FC236}">
                  <a16:creationId xmlns:a16="http://schemas.microsoft.com/office/drawing/2014/main" id="{0E9B9229-DC79-DE18-F6E5-62F5A8538571}"/>
                </a:ext>
                <a:ext uri="{C183D7F6-B498-43B3-948B-1728B52AA6E4}">
                  <adec:decorative xmlns:adec="http://schemas.microsoft.com/office/drawing/2017/decorative" val="1"/>
                </a:ext>
              </a:extLst>
            </p:cNvPr>
            <p:cNvSpPr txBox="1">
              <a:spLocks/>
            </p:cNvSpPr>
            <p:nvPr userDrawn="1"/>
          </p:nvSpPr>
          <p:spPr>
            <a:xfrm>
              <a:off x="0" y="1371604"/>
              <a:ext cx="12192000" cy="5029195"/>
            </a:xfrm>
            <a:prstGeom prst="rect">
              <a:avLst/>
            </a:prstGeom>
            <a:solidFill>
              <a:schemeClr val="accent1">
                <a:alpha val="25000"/>
              </a:schemeClr>
            </a:solidFill>
          </p:spPr>
          <p:txBody>
            <a:bodyPr vert="horz" lIns="457200" tIns="393192" rIns="45720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p:txBody>
        </p:sp>
        <p:sp>
          <p:nvSpPr>
            <p:cNvPr id="18" name="Rectangle 17">
              <a:extLst>
                <a:ext uri="{FF2B5EF4-FFF2-40B4-BE49-F238E27FC236}">
                  <a16:creationId xmlns:a16="http://schemas.microsoft.com/office/drawing/2014/main" id="{CB384CAC-762F-E5E0-D9A5-2D9F20AAD989}"/>
                </a:ext>
                <a:ext uri="{C183D7F6-B498-43B3-948B-1728B52AA6E4}">
                  <adec:decorative xmlns:adec="http://schemas.microsoft.com/office/drawing/2017/decorative" val="1"/>
                </a:ext>
              </a:extLst>
            </p:cNvPr>
            <p:cNvSpPr/>
            <p:nvPr userDrawn="1"/>
          </p:nvSpPr>
          <p:spPr>
            <a:xfrm>
              <a:off x="0"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27B13A94-755A-29E1-4409-FC23026E41AB}"/>
              </a:ext>
            </a:extLst>
          </p:cNvPr>
          <p:cNvSpPr>
            <a:spLocks noGrp="1"/>
          </p:cNvSpPr>
          <p:nvPr userDrawn="1">
            <p:ph type="title"/>
          </p:nvPr>
        </p:nvSpPr>
        <p:spPr>
          <a:xfrm>
            <a:off x="914399" y="457201"/>
            <a:ext cx="8503921" cy="665514"/>
          </a:xfrm>
        </p:spPr>
        <p:txBody>
          <a:bodyPr/>
          <a:lstStyle>
            <a:lvl1pPr>
              <a:defRPr/>
            </a:lvl1pPr>
          </a:lstStyle>
          <a:p>
            <a:r>
              <a:rPr lang="en-US"/>
              <a:t>Click to edit Master title style</a:t>
            </a:r>
            <a:endParaRPr lang="en-US" dirty="0"/>
          </a:p>
        </p:txBody>
      </p:sp>
      <p:pic>
        <p:nvPicPr>
          <p:cNvPr id="7" name="Picture 12" descr="ForHealth Consulting at UMass Chan Medical School">
            <a:extLst>
              <a:ext uri="{FF2B5EF4-FFF2-40B4-BE49-F238E27FC236}">
                <a16:creationId xmlns:a16="http://schemas.microsoft.com/office/drawing/2014/main" id="{B02D81C5-55D3-CE1C-30AD-F56ACDA71EDA}"/>
              </a:ext>
              <a:ext uri="{C183D7F6-B498-43B3-948B-1728B52AA6E4}">
                <adec:decorative xmlns:adec="http://schemas.microsoft.com/office/drawing/2017/decorative" val="0"/>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9573757" y="429329"/>
            <a:ext cx="2212840" cy="442568"/>
          </a:xfrm>
          <a:prstGeom prst="rect">
            <a:avLst/>
          </a:prstGeom>
        </p:spPr>
      </p:pic>
      <p:sp>
        <p:nvSpPr>
          <p:cNvPr id="8" name="Content Placeholder 21">
            <a:extLst>
              <a:ext uri="{FF2B5EF4-FFF2-40B4-BE49-F238E27FC236}">
                <a16:creationId xmlns:a16="http://schemas.microsoft.com/office/drawing/2014/main" id="{F00B7265-F93C-DFB4-579C-1994CC94CD22}"/>
              </a:ext>
            </a:extLst>
          </p:cNvPr>
          <p:cNvSpPr>
            <a:spLocks noGrp="1"/>
          </p:cNvSpPr>
          <p:nvPr>
            <p:ph sz="quarter" idx="17"/>
          </p:nvPr>
        </p:nvSpPr>
        <p:spPr>
          <a:xfrm>
            <a:off x="914400" y="1828800"/>
            <a:ext cx="1082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Box 11">
            <a:extLst>
              <a:ext uri="{FF2B5EF4-FFF2-40B4-BE49-F238E27FC236}">
                <a16:creationId xmlns:a16="http://schemas.microsoft.com/office/drawing/2014/main" id="{DADE906A-5E60-207E-603C-FF11D6D2C61C}"/>
              </a:ext>
            </a:extLst>
          </p:cNvPr>
          <p:cNvSpPr txBox="1"/>
          <p:nvPr userDrawn="1"/>
        </p:nvSpPr>
        <p:spPr>
          <a:xfrm>
            <a:off x="914400" y="6400800"/>
            <a:ext cx="5181600" cy="228600"/>
          </a:xfrm>
          <a:prstGeom prst="rect">
            <a:avLst/>
          </a:prstGeom>
          <a:noFill/>
        </p:spPr>
        <p:txBody>
          <a:bodyPr wrap="square" lIns="0" tIns="0" rIns="0" bIns="0" anchor="b" anchorCtr="0">
            <a:noAutofit/>
          </a:bodyPr>
          <a:lstStyle/>
          <a:p>
            <a:pPr>
              <a:lnSpc>
                <a:spcPct val="150000"/>
              </a:lnSpc>
            </a:pPr>
            <a:r>
              <a:rPr lang="en-US" altLang="en-US" sz="900" dirty="0">
                <a:solidFill>
                  <a:schemeClr val="bg2">
                    <a:lumMod val="75000"/>
                  </a:schemeClr>
                </a:solidFill>
                <a:latin typeface="Arial" pitchFamily="34" charset="0"/>
                <a:cs typeface="Arial" pitchFamily="34" charset="0"/>
              </a:rPr>
              <a:t>https://www.dmas.virginia.gov/for-providers/benefits-services-for-providers/school-based-services/</a:t>
            </a:r>
            <a:endParaRPr lang="en-US" altLang="en-US" sz="900" i="1" dirty="0">
              <a:solidFill>
                <a:schemeClr val="bg2">
                  <a:lumMod val="75000"/>
                </a:schemeClr>
              </a:solidFill>
              <a:latin typeface="Arial" pitchFamily="34" charset="0"/>
              <a:cs typeface="Arial" pitchFamily="34" charset="0"/>
            </a:endParaRP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dirty="0"/>
          </a:p>
        </p:txBody>
      </p:sp>
    </p:spTree>
    <p:extLst>
      <p:ext uri="{BB962C8B-B14F-4D97-AF65-F5344CB8AC3E}">
        <p14:creationId xmlns:p14="http://schemas.microsoft.com/office/powerpoint/2010/main" val="4082496213"/>
      </p:ext>
    </p:extLst>
  </p:cSld>
  <p:clrMapOvr>
    <a:masterClrMapping/>
  </p:clrMapOvr>
  <p:extLst>
    <p:ext uri="{DCECCB84-F9BA-43D5-87BE-67443E8EF086}">
      <p15:sldGuideLst xmlns:p15="http://schemas.microsoft.com/office/powerpoint/2012/main">
        <p15:guide id="2" pos="3840" userDrawn="1">
          <p15:clr>
            <a:srgbClr val="FBAE40"/>
          </p15:clr>
        </p15:guide>
        <p15:guide id="3" orient="horz" pos="1152" userDrawn="1">
          <p15:clr>
            <a:srgbClr val="FBAE40"/>
          </p15:clr>
        </p15:guide>
        <p15:guide id="4" orient="horz" pos="4032"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General_2-line Title and Content - 1 col.">
    <p:spTree>
      <p:nvGrpSpPr>
        <p:cNvPr id="1" name=""/>
        <p:cNvGrpSpPr/>
        <p:nvPr/>
      </p:nvGrpSpPr>
      <p:grpSpPr>
        <a:xfrm>
          <a:off x="0" y="0"/>
          <a:ext cx="0" cy="0"/>
          <a:chOff x="0" y="0"/>
          <a:chExt cx="0" cy="0"/>
        </a:xfrm>
      </p:grpSpPr>
      <p:sp>
        <p:nvSpPr>
          <p:cNvPr id="3" name="Content Placeholder 39">
            <a:extLst>
              <a:ext uri="{FF2B5EF4-FFF2-40B4-BE49-F238E27FC236}">
                <a16:creationId xmlns:a16="http://schemas.microsoft.com/office/drawing/2014/main" id="{0E9B9229-DC79-DE18-F6E5-62F5A8538571}"/>
              </a:ext>
              <a:ext uri="{C183D7F6-B498-43B3-948B-1728B52AA6E4}">
                <adec:decorative xmlns:adec="http://schemas.microsoft.com/office/drawing/2017/decorative" val="1"/>
              </a:ext>
            </a:extLst>
          </p:cNvPr>
          <p:cNvSpPr txBox="1">
            <a:spLocks/>
          </p:cNvSpPr>
          <p:nvPr userDrawn="1"/>
        </p:nvSpPr>
        <p:spPr>
          <a:xfrm>
            <a:off x="0" y="1828805"/>
            <a:ext cx="12192000" cy="4571995"/>
          </a:xfrm>
          <a:prstGeom prst="rect">
            <a:avLst/>
          </a:prstGeom>
          <a:solidFill>
            <a:schemeClr val="accent1">
              <a:alpha val="25000"/>
            </a:schemeClr>
          </a:solidFill>
        </p:spPr>
        <p:txBody>
          <a:bodyPr vert="horz" lIns="457200" tIns="393192" rIns="45720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p:txBody>
      </p:sp>
      <p:sp>
        <p:nvSpPr>
          <p:cNvPr id="18" name="Rectangle 17">
            <a:extLst>
              <a:ext uri="{FF2B5EF4-FFF2-40B4-BE49-F238E27FC236}">
                <a16:creationId xmlns:a16="http://schemas.microsoft.com/office/drawing/2014/main" id="{CB384CAC-762F-E5E0-D9A5-2D9F20AAD989}"/>
              </a:ext>
              <a:ext uri="{C183D7F6-B498-43B3-948B-1728B52AA6E4}">
                <adec:decorative xmlns:adec="http://schemas.microsoft.com/office/drawing/2017/decorative" val="1"/>
              </a:ext>
            </a:extLst>
          </p:cNvPr>
          <p:cNvSpPr/>
          <p:nvPr userDrawn="1"/>
        </p:nvSpPr>
        <p:spPr>
          <a:xfrm>
            <a:off x="0"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7B13A94-755A-29E1-4409-FC23026E41AB}"/>
              </a:ext>
            </a:extLst>
          </p:cNvPr>
          <p:cNvSpPr>
            <a:spLocks noGrp="1"/>
          </p:cNvSpPr>
          <p:nvPr userDrawn="1">
            <p:ph type="title" hasCustomPrompt="1"/>
          </p:nvPr>
        </p:nvSpPr>
        <p:spPr>
          <a:xfrm>
            <a:off x="914400" y="457200"/>
            <a:ext cx="8279220" cy="1360649"/>
          </a:xfrm>
        </p:spPr>
        <p:txBody>
          <a:bodyPr/>
          <a:lstStyle>
            <a:lvl1pPr>
              <a:defRPr/>
            </a:lvl1pPr>
          </a:lstStyle>
          <a:p>
            <a:r>
              <a:rPr lang="en-US" dirty="0"/>
              <a:t>Click to edit Master title style up to two lines of text</a:t>
            </a:r>
          </a:p>
        </p:txBody>
      </p:sp>
      <p:pic>
        <p:nvPicPr>
          <p:cNvPr id="7" name="Picture 12" descr="ForHealth Consulting at UMass Chan Medical School">
            <a:extLst>
              <a:ext uri="{FF2B5EF4-FFF2-40B4-BE49-F238E27FC236}">
                <a16:creationId xmlns:a16="http://schemas.microsoft.com/office/drawing/2014/main" id="{B02D81C5-55D3-CE1C-30AD-F56ACDA71EDA}"/>
              </a:ext>
              <a:ext uri="{C183D7F6-B498-43B3-948B-1728B52AA6E4}">
                <adec:decorative xmlns:adec="http://schemas.microsoft.com/office/drawing/2017/decorative" val="0"/>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9573757" y="429329"/>
            <a:ext cx="2212840" cy="442568"/>
          </a:xfrm>
          <a:prstGeom prst="rect">
            <a:avLst/>
          </a:prstGeom>
        </p:spPr>
      </p:pic>
      <p:sp>
        <p:nvSpPr>
          <p:cNvPr id="8" name="Content Placeholder 21">
            <a:extLst>
              <a:ext uri="{FF2B5EF4-FFF2-40B4-BE49-F238E27FC236}">
                <a16:creationId xmlns:a16="http://schemas.microsoft.com/office/drawing/2014/main" id="{F00B7265-F93C-DFB4-579C-1994CC94CD22}"/>
              </a:ext>
            </a:extLst>
          </p:cNvPr>
          <p:cNvSpPr>
            <a:spLocks noGrp="1"/>
          </p:cNvSpPr>
          <p:nvPr userDrawn="1">
            <p:ph sz="quarter" idx="17"/>
          </p:nvPr>
        </p:nvSpPr>
        <p:spPr>
          <a:xfrm>
            <a:off x="914400" y="2286001"/>
            <a:ext cx="10820400" cy="36611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Box 11">
            <a:extLst>
              <a:ext uri="{FF2B5EF4-FFF2-40B4-BE49-F238E27FC236}">
                <a16:creationId xmlns:a16="http://schemas.microsoft.com/office/drawing/2014/main" id="{DADE906A-5E60-207E-603C-FF11D6D2C61C}"/>
              </a:ext>
            </a:extLst>
          </p:cNvPr>
          <p:cNvSpPr txBox="1"/>
          <p:nvPr userDrawn="1"/>
        </p:nvSpPr>
        <p:spPr>
          <a:xfrm>
            <a:off x="914400" y="6400800"/>
            <a:ext cx="5181600" cy="228600"/>
          </a:xfrm>
          <a:prstGeom prst="rect">
            <a:avLst/>
          </a:prstGeom>
          <a:noFill/>
        </p:spPr>
        <p:txBody>
          <a:bodyPr wrap="square" lIns="0" tIns="0" rIns="0" bIns="0" anchor="b" anchorCtr="0">
            <a:noAutofit/>
          </a:bodyPr>
          <a:lstStyle/>
          <a:p>
            <a:pPr>
              <a:lnSpc>
                <a:spcPct val="150000"/>
              </a:lnSpc>
            </a:pPr>
            <a:r>
              <a:rPr lang="en-US" altLang="en-US" sz="900" dirty="0">
                <a:solidFill>
                  <a:schemeClr val="bg2">
                    <a:lumMod val="75000"/>
                  </a:schemeClr>
                </a:solidFill>
                <a:latin typeface="Arial" pitchFamily="34" charset="0"/>
                <a:cs typeface="Arial" pitchFamily="34" charset="0"/>
              </a:rPr>
              <a:t>https://www.dmas.virginia.gov/for-providers/benefits-services-for-providers/school-based-services/</a:t>
            </a:r>
            <a:endParaRPr lang="en-US" altLang="en-US" sz="900" i="1" dirty="0">
              <a:solidFill>
                <a:schemeClr val="bg2">
                  <a:lumMod val="75000"/>
                </a:schemeClr>
              </a:solidFill>
              <a:latin typeface="Arial" pitchFamily="34" charset="0"/>
              <a:cs typeface="Arial" pitchFamily="34" charset="0"/>
            </a:endParaRP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userDrawn="1">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dirty="0"/>
          </a:p>
        </p:txBody>
      </p:sp>
    </p:spTree>
    <p:extLst>
      <p:ext uri="{BB962C8B-B14F-4D97-AF65-F5344CB8AC3E}">
        <p14:creationId xmlns:p14="http://schemas.microsoft.com/office/powerpoint/2010/main" val="528028782"/>
      </p:ext>
    </p:extLst>
  </p:cSld>
  <p:clrMapOvr>
    <a:masterClrMapping/>
  </p:clrMapOvr>
  <p:extLst>
    <p:ext uri="{DCECCB84-F9BA-43D5-87BE-67443E8EF086}">
      <p15:sldGuideLst xmlns:p15="http://schemas.microsoft.com/office/powerpoint/2012/main">
        <p15:guide id="2" pos="3840" userDrawn="1">
          <p15:clr>
            <a:srgbClr val="FBAE40"/>
          </p15:clr>
        </p15:guide>
        <p15:guide id="3" orient="horz" pos="1152" userDrawn="1">
          <p15:clr>
            <a:srgbClr val="FBAE40"/>
          </p15:clr>
        </p15:guide>
        <p15:guide id="4" orient="horz" pos="4032" userDrawn="1">
          <p15:clr>
            <a:srgbClr val="FBAE40"/>
          </p15:clr>
        </p15:guide>
        <p15:guide id="5" orient="horz" pos="864"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eneral_Title and Content - 2 col.">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56DA4E88-4D85-07DA-DB36-4B55E25F77BD}"/>
              </a:ext>
            </a:extLst>
          </p:cNvPr>
          <p:cNvGrpSpPr/>
          <p:nvPr userDrawn="1"/>
        </p:nvGrpSpPr>
        <p:grpSpPr>
          <a:xfrm>
            <a:off x="0" y="0"/>
            <a:ext cx="12192000" cy="6858000"/>
            <a:chOff x="0" y="0"/>
            <a:chExt cx="12192000" cy="6858000"/>
          </a:xfrm>
        </p:grpSpPr>
        <p:sp>
          <p:nvSpPr>
            <p:cNvPr id="3" name="Content Placeholder 39">
              <a:extLst>
                <a:ext uri="{FF2B5EF4-FFF2-40B4-BE49-F238E27FC236}">
                  <a16:creationId xmlns:a16="http://schemas.microsoft.com/office/drawing/2014/main" id="{0E9B9229-DC79-DE18-F6E5-62F5A8538571}"/>
                </a:ext>
                <a:ext uri="{C183D7F6-B498-43B3-948B-1728B52AA6E4}">
                  <adec:decorative xmlns:adec="http://schemas.microsoft.com/office/drawing/2017/decorative" val="1"/>
                </a:ext>
              </a:extLst>
            </p:cNvPr>
            <p:cNvSpPr txBox="1">
              <a:spLocks/>
            </p:cNvSpPr>
            <p:nvPr userDrawn="1"/>
          </p:nvSpPr>
          <p:spPr>
            <a:xfrm>
              <a:off x="0" y="1371604"/>
              <a:ext cx="12192000" cy="5029195"/>
            </a:xfrm>
            <a:prstGeom prst="rect">
              <a:avLst/>
            </a:prstGeom>
            <a:solidFill>
              <a:schemeClr val="accent1">
                <a:alpha val="25000"/>
              </a:schemeClr>
            </a:solidFill>
          </p:spPr>
          <p:txBody>
            <a:bodyPr vert="horz" lIns="457200" tIns="393192" rIns="45720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p:txBody>
        </p:sp>
        <p:sp>
          <p:nvSpPr>
            <p:cNvPr id="18" name="Rectangle 17">
              <a:extLst>
                <a:ext uri="{FF2B5EF4-FFF2-40B4-BE49-F238E27FC236}">
                  <a16:creationId xmlns:a16="http://schemas.microsoft.com/office/drawing/2014/main" id="{CB384CAC-762F-E5E0-D9A5-2D9F20AAD989}"/>
                </a:ext>
                <a:ext uri="{C183D7F6-B498-43B3-948B-1728B52AA6E4}">
                  <adec:decorative xmlns:adec="http://schemas.microsoft.com/office/drawing/2017/decorative" val="1"/>
                </a:ext>
              </a:extLst>
            </p:cNvPr>
            <p:cNvSpPr/>
            <p:nvPr userDrawn="1"/>
          </p:nvSpPr>
          <p:spPr>
            <a:xfrm>
              <a:off x="0"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27B13A94-755A-29E1-4409-FC23026E41AB}"/>
              </a:ext>
            </a:extLst>
          </p:cNvPr>
          <p:cNvSpPr>
            <a:spLocks noGrp="1"/>
          </p:cNvSpPr>
          <p:nvPr userDrawn="1">
            <p:ph type="title"/>
          </p:nvPr>
        </p:nvSpPr>
        <p:spPr>
          <a:xfrm>
            <a:off x="914399" y="457201"/>
            <a:ext cx="8503921" cy="665514"/>
          </a:xfrm>
        </p:spPr>
        <p:txBody>
          <a:bodyPr/>
          <a:lstStyle>
            <a:lvl1pPr>
              <a:defRPr/>
            </a:lvl1pPr>
          </a:lstStyle>
          <a:p>
            <a:r>
              <a:rPr lang="en-US"/>
              <a:t>Click to edit Master title style</a:t>
            </a:r>
            <a:endParaRPr lang="en-US" dirty="0"/>
          </a:p>
        </p:txBody>
      </p:sp>
      <p:pic>
        <p:nvPicPr>
          <p:cNvPr id="7" name="Picture 12" descr="ForHealth Consulting at UMass Chan Medical School">
            <a:extLst>
              <a:ext uri="{FF2B5EF4-FFF2-40B4-BE49-F238E27FC236}">
                <a16:creationId xmlns:a16="http://schemas.microsoft.com/office/drawing/2014/main" id="{B02D81C5-55D3-CE1C-30AD-F56ACDA71EDA}"/>
              </a:ext>
              <a:ext uri="{C183D7F6-B498-43B3-948B-1728B52AA6E4}">
                <adec:decorative xmlns:adec="http://schemas.microsoft.com/office/drawing/2017/decorative" val="0"/>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9573757" y="429329"/>
            <a:ext cx="2212840" cy="442568"/>
          </a:xfrm>
          <a:prstGeom prst="rect">
            <a:avLst/>
          </a:prstGeom>
        </p:spPr>
      </p:pic>
      <p:sp>
        <p:nvSpPr>
          <p:cNvPr id="8" name="Content Placeholder 21">
            <a:extLst>
              <a:ext uri="{FF2B5EF4-FFF2-40B4-BE49-F238E27FC236}">
                <a16:creationId xmlns:a16="http://schemas.microsoft.com/office/drawing/2014/main" id="{F00B7265-F93C-DFB4-579C-1994CC94CD22}"/>
              </a:ext>
            </a:extLst>
          </p:cNvPr>
          <p:cNvSpPr>
            <a:spLocks noGrp="1"/>
          </p:cNvSpPr>
          <p:nvPr>
            <p:ph sz="quarter" idx="17"/>
          </p:nvPr>
        </p:nvSpPr>
        <p:spPr>
          <a:xfrm>
            <a:off x="914400" y="1828800"/>
            <a:ext cx="5181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Box 11">
            <a:extLst>
              <a:ext uri="{FF2B5EF4-FFF2-40B4-BE49-F238E27FC236}">
                <a16:creationId xmlns:a16="http://schemas.microsoft.com/office/drawing/2014/main" id="{DADE906A-5E60-207E-603C-FF11D6D2C61C}"/>
              </a:ext>
            </a:extLst>
          </p:cNvPr>
          <p:cNvSpPr txBox="1"/>
          <p:nvPr userDrawn="1"/>
        </p:nvSpPr>
        <p:spPr>
          <a:xfrm>
            <a:off x="914400" y="6400800"/>
            <a:ext cx="5181600" cy="228600"/>
          </a:xfrm>
          <a:prstGeom prst="rect">
            <a:avLst/>
          </a:prstGeom>
          <a:noFill/>
        </p:spPr>
        <p:txBody>
          <a:bodyPr wrap="square" lIns="0" tIns="0" rIns="0" bIns="0" anchor="b" anchorCtr="0">
            <a:noAutofit/>
          </a:bodyPr>
          <a:lstStyle/>
          <a:p>
            <a:pPr>
              <a:lnSpc>
                <a:spcPct val="150000"/>
              </a:lnSpc>
            </a:pPr>
            <a:r>
              <a:rPr lang="en-US" altLang="en-US" sz="900" dirty="0">
                <a:solidFill>
                  <a:schemeClr val="bg2">
                    <a:lumMod val="75000"/>
                  </a:schemeClr>
                </a:solidFill>
                <a:latin typeface="Arial" pitchFamily="34" charset="0"/>
                <a:cs typeface="Arial" pitchFamily="34" charset="0"/>
              </a:rPr>
              <a:t>https://www.dmas.virginia.gov/for-providers/benefits-services-for-providers/school-based-services/</a:t>
            </a:r>
            <a:endParaRPr lang="en-US" altLang="en-US" sz="900" i="1" dirty="0">
              <a:solidFill>
                <a:schemeClr val="bg2">
                  <a:lumMod val="75000"/>
                </a:schemeClr>
              </a:solidFill>
              <a:latin typeface="Arial" pitchFamily="34" charset="0"/>
              <a:cs typeface="Arial" pitchFamily="34" charset="0"/>
            </a:endParaRP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dirty="0"/>
          </a:p>
        </p:txBody>
      </p:sp>
      <p:sp>
        <p:nvSpPr>
          <p:cNvPr id="4" name="Content Placeholder 3">
            <a:extLst>
              <a:ext uri="{FF2B5EF4-FFF2-40B4-BE49-F238E27FC236}">
                <a16:creationId xmlns:a16="http://schemas.microsoft.com/office/drawing/2014/main" id="{01DD7E35-B329-0056-ACF3-765F6104982F}"/>
              </a:ext>
            </a:extLst>
          </p:cNvPr>
          <p:cNvSpPr>
            <a:spLocks noGrp="1"/>
          </p:cNvSpPr>
          <p:nvPr>
            <p:ph sz="quarter" idx="18"/>
          </p:nvPr>
        </p:nvSpPr>
        <p:spPr>
          <a:xfrm>
            <a:off x="6553200" y="1828800"/>
            <a:ext cx="5181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25770816"/>
      </p:ext>
    </p:extLst>
  </p:cSld>
  <p:clrMapOvr>
    <a:masterClrMapping/>
  </p:clrMapOvr>
  <p:extLst>
    <p:ext uri="{DCECCB84-F9BA-43D5-87BE-67443E8EF086}">
      <p15:sldGuideLst xmlns:p15="http://schemas.microsoft.com/office/powerpoint/2012/main">
        <p15:guide id="2" pos="3840" userDrawn="1">
          <p15:clr>
            <a:srgbClr val="FBAE40"/>
          </p15:clr>
        </p15:guide>
        <p15:guide id="3" orient="horz" pos="1152" userDrawn="1">
          <p15:clr>
            <a:srgbClr val="FBAE40"/>
          </p15:clr>
        </p15:guide>
        <p15:guide id="4" pos="4128" userDrawn="1">
          <p15:clr>
            <a:srgbClr val="FBAE40"/>
          </p15:clr>
        </p15:guide>
        <p15:guide id="5" orient="horz" pos="4032"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General_2-line Title and Content - 2 col.">
    <p:spTree>
      <p:nvGrpSpPr>
        <p:cNvPr id="1" name=""/>
        <p:cNvGrpSpPr/>
        <p:nvPr/>
      </p:nvGrpSpPr>
      <p:grpSpPr>
        <a:xfrm>
          <a:off x="0" y="0"/>
          <a:ext cx="0" cy="0"/>
          <a:chOff x="0" y="0"/>
          <a:chExt cx="0" cy="0"/>
        </a:xfrm>
      </p:grpSpPr>
      <p:sp>
        <p:nvSpPr>
          <p:cNvPr id="3" name="Content Placeholder 39">
            <a:extLst>
              <a:ext uri="{FF2B5EF4-FFF2-40B4-BE49-F238E27FC236}">
                <a16:creationId xmlns:a16="http://schemas.microsoft.com/office/drawing/2014/main" id="{0E9B9229-DC79-DE18-F6E5-62F5A8538571}"/>
              </a:ext>
              <a:ext uri="{C183D7F6-B498-43B3-948B-1728B52AA6E4}">
                <adec:decorative xmlns:adec="http://schemas.microsoft.com/office/drawing/2017/decorative" val="1"/>
              </a:ext>
            </a:extLst>
          </p:cNvPr>
          <p:cNvSpPr txBox="1">
            <a:spLocks/>
          </p:cNvSpPr>
          <p:nvPr userDrawn="1"/>
        </p:nvSpPr>
        <p:spPr>
          <a:xfrm>
            <a:off x="0" y="1828805"/>
            <a:ext cx="12192000" cy="4571995"/>
          </a:xfrm>
          <a:prstGeom prst="rect">
            <a:avLst/>
          </a:prstGeom>
          <a:solidFill>
            <a:schemeClr val="accent1">
              <a:alpha val="25000"/>
            </a:schemeClr>
          </a:solidFill>
        </p:spPr>
        <p:txBody>
          <a:bodyPr vert="horz" lIns="457200" tIns="393192" rIns="45720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p:txBody>
      </p:sp>
      <p:sp>
        <p:nvSpPr>
          <p:cNvPr id="18" name="Rectangle 17">
            <a:extLst>
              <a:ext uri="{FF2B5EF4-FFF2-40B4-BE49-F238E27FC236}">
                <a16:creationId xmlns:a16="http://schemas.microsoft.com/office/drawing/2014/main" id="{CB384CAC-762F-E5E0-D9A5-2D9F20AAD989}"/>
              </a:ext>
              <a:ext uri="{C183D7F6-B498-43B3-948B-1728B52AA6E4}">
                <adec:decorative xmlns:adec="http://schemas.microsoft.com/office/drawing/2017/decorative" val="1"/>
              </a:ext>
            </a:extLst>
          </p:cNvPr>
          <p:cNvSpPr/>
          <p:nvPr userDrawn="1"/>
        </p:nvSpPr>
        <p:spPr>
          <a:xfrm>
            <a:off x="0"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7B13A94-755A-29E1-4409-FC23026E41AB}"/>
              </a:ext>
            </a:extLst>
          </p:cNvPr>
          <p:cNvSpPr>
            <a:spLocks noGrp="1"/>
          </p:cNvSpPr>
          <p:nvPr userDrawn="1">
            <p:ph type="title" hasCustomPrompt="1"/>
          </p:nvPr>
        </p:nvSpPr>
        <p:spPr>
          <a:xfrm>
            <a:off x="914400" y="457200"/>
            <a:ext cx="8052391" cy="1360649"/>
          </a:xfrm>
        </p:spPr>
        <p:txBody>
          <a:bodyPr/>
          <a:lstStyle>
            <a:lvl1pPr>
              <a:defRPr/>
            </a:lvl1pPr>
          </a:lstStyle>
          <a:p>
            <a:r>
              <a:rPr lang="en-US" dirty="0"/>
              <a:t>Click to edit Master title style up to two lines of text</a:t>
            </a:r>
          </a:p>
        </p:txBody>
      </p:sp>
      <p:pic>
        <p:nvPicPr>
          <p:cNvPr id="7" name="Picture 12" descr="ForHealth Consulting at UMass Chan Medical School">
            <a:extLst>
              <a:ext uri="{FF2B5EF4-FFF2-40B4-BE49-F238E27FC236}">
                <a16:creationId xmlns:a16="http://schemas.microsoft.com/office/drawing/2014/main" id="{B02D81C5-55D3-CE1C-30AD-F56ACDA71EDA}"/>
              </a:ext>
              <a:ext uri="{C183D7F6-B498-43B3-948B-1728B52AA6E4}">
                <adec:decorative xmlns:adec="http://schemas.microsoft.com/office/drawing/2017/decorative" val="0"/>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9573757" y="429329"/>
            <a:ext cx="2212840" cy="442568"/>
          </a:xfrm>
          <a:prstGeom prst="rect">
            <a:avLst/>
          </a:prstGeom>
        </p:spPr>
      </p:pic>
      <p:sp>
        <p:nvSpPr>
          <p:cNvPr id="8" name="Content Placeholder 21">
            <a:extLst>
              <a:ext uri="{FF2B5EF4-FFF2-40B4-BE49-F238E27FC236}">
                <a16:creationId xmlns:a16="http://schemas.microsoft.com/office/drawing/2014/main" id="{F00B7265-F93C-DFB4-579C-1994CC94CD22}"/>
              </a:ext>
            </a:extLst>
          </p:cNvPr>
          <p:cNvSpPr>
            <a:spLocks noGrp="1"/>
          </p:cNvSpPr>
          <p:nvPr userDrawn="1">
            <p:ph sz="quarter" idx="17"/>
          </p:nvPr>
        </p:nvSpPr>
        <p:spPr>
          <a:xfrm>
            <a:off x="914400" y="2286001"/>
            <a:ext cx="5181600" cy="36611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Box 11">
            <a:extLst>
              <a:ext uri="{FF2B5EF4-FFF2-40B4-BE49-F238E27FC236}">
                <a16:creationId xmlns:a16="http://schemas.microsoft.com/office/drawing/2014/main" id="{DADE906A-5E60-207E-603C-FF11D6D2C61C}"/>
              </a:ext>
            </a:extLst>
          </p:cNvPr>
          <p:cNvSpPr txBox="1"/>
          <p:nvPr userDrawn="1"/>
        </p:nvSpPr>
        <p:spPr>
          <a:xfrm>
            <a:off x="914400" y="6400800"/>
            <a:ext cx="5181600" cy="228600"/>
          </a:xfrm>
          <a:prstGeom prst="rect">
            <a:avLst/>
          </a:prstGeom>
          <a:noFill/>
        </p:spPr>
        <p:txBody>
          <a:bodyPr wrap="square" lIns="0" tIns="0" rIns="0" bIns="0" anchor="b" anchorCtr="0">
            <a:noAutofit/>
          </a:bodyPr>
          <a:lstStyle/>
          <a:p>
            <a:pPr>
              <a:lnSpc>
                <a:spcPct val="150000"/>
              </a:lnSpc>
            </a:pPr>
            <a:r>
              <a:rPr lang="en-US" altLang="en-US" sz="900" dirty="0">
                <a:solidFill>
                  <a:schemeClr val="bg2">
                    <a:lumMod val="75000"/>
                  </a:schemeClr>
                </a:solidFill>
                <a:latin typeface="Arial" pitchFamily="34" charset="0"/>
                <a:cs typeface="Arial" pitchFamily="34" charset="0"/>
              </a:rPr>
              <a:t>https://www.dmas.virginia.gov/for-providers/benefits-services-for-providers/school-based-services/</a:t>
            </a:r>
            <a:endParaRPr lang="en-US" altLang="en-US" sz="900" i="1" dirty="0">
              <a:solidFill>
                <a:schemeClr val="bg2">
                  <a:lumMod val="75000"/>
                </a:schemeClr>
              </a:solidFill>
              <a:latin typeface="Arial" pitchFamily="34" charset="0"/>
              <a:cs typeface="Arial" pitchFamily="34" charset="0"/>
            </a:endParaRP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userDrawn="1">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dirty="0"/>
          </a:p>
        </p:txBody>
      </p:sp>
      <p:sp>
        <p:nvSpPr>
          <p:cNvPr id="4" name="Content Placeholder 21">
            <a:extLst>
              <a:ext uri="{FF2B5EF4-FFF2-40B4-BE49-F238E27FC236}">
                <a16:creationId xmlns:a16="http://schemas.microsoft.com/office/drawing/2014/main" id="{751543A5-4223-AA8B-1830-0DA1784F5190}"/>
              </a:ext>
            </a:extLst>
          </p:cNvPr>
          <p:cNvSpPr>
            <a:spLocks noGrp="1"/>
          </p:cNvSpPr>
          <p:nvPr>
            <p:ph sz="quarter" idx="18"/>
          </p:nvPr>
        </p:nvSpPr>
        <p:spPr>
          <a:xfrm>
            <a:off x="6563833" y="2286001"/>
            <a:ext cx="5181600" cy="36611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41706848"/>
      </p:ext>
    </p:extLst>
  </p:cSld>
  <p:clrMapOvr>
    <a:masterClrMapping/>
  </p:clrMapOvr>
  <p:extLst>
    <p:ext uri="{DCECCB84-F9BA-43D5-87BE-67443E8EF086}">
      <p15:sldGuideLst xmlns:p15="http://schemas.microsoft.com/office/powerpoint/2012/main">
        <p15:guide id="2" pos="3840" userDrawn="1">
          <p15:clr>
            <a:srgbClr val="FBAE40"/>
          </p15:clr>
        </p15:guide>
        <p15:guide id="3" orient="horz" pos="1152" userDrawn="1">
          <p15:clr>
            <a:srgbClr val="FBAE40"/>
          </p15:clr>
        </p15:guide>
        <p15:guide id="4" orient="horz" pos="4032" userDrawn="1">
          <p15:clr>
            <a:srgbClr val="FBAE40"/>
          </p15:clr>
        </p15:guide>
        <p15:guide id="5" orient="horz" pos="864" userDrawn="1">
          <p15:clr>
            <a:srgbClr val="FBAE40"/>
          </p15:clr>
        </p15:guide>
        <p15:guide id="6" pos="4128"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eneral_Horizontal split - multi co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13A94-755A-29E1-4409-FC23026E41AB}"/>
              </a:ext>
            </a:extLst>
          </p:cNvPr>
          <p:cNvSpPr>
            <a:spLocks noGrp="1"/>
          </p:cNvSpPr>
          <p:nvPr userDrawn="1">
            <p:ph type="title"/>
          </p:nvPr>
        </p:nvSpPr>
        <p:spPr>
          <a:xfrm>
            <a:off x="914399" y="457201"/>
            <a:ext cx="8229601" cy="665514"/>
          </a:xfrm>
        </p:spPr>
        <p:txBody>
          <a:bodyPr/>
          <a:lstStyle>
            <a:lvl1pPr>
              <a:defRPr/>
            </a:lvl1pPr>
          </a:lstStyle>
          <a:p>
            <a:r>
              <a:rPr lang="en-US"/>
              <a:t>Click to edit Master title style</a:t>
            </a:r>
            <a:endParaRPr lang="en-US" dirty="0"/>
          </a:p>
        </p:txBody>
      </p:sp>
      <p:pic>
        <p:nvPicPr>
          <p:cNvPr id="7" name="Picture 12" descr="ForHealth Consulting at UMass Chan Medical School">
            <a:extLst>
              <a:ext uri="{FF2B5EF4-FFF2-40B4-BE49-F238E27FC236}">
                <a16:creationId xmlns:a16="http://schemas.microsoft.com/office/drawing/2014/main" id="{B02D81C5-55D3-CE1C-30AD-F56ACDA71EDA}"/>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9573757" y="429329"/>
            <a:ext cx="2212840" cy="442568"/>
          </a:xfrm>
          <a:prstGeom prst="rect">
            <a:avLst/>
          </a:prstGeom>
        </p:spPr>
      </p:pic>
      <p:sp>
        <p:nvSpPr>
          <p:cNvPr id="5" name="Rectangle 4">
            <a:extLst>
              <a:ext uri="{FF2B5EF4-FFF2-40B4-BE49-F238E27FC236}">
                <a16:creationId xmlns:a16="http://schemas.microsoft.com/office/drawing/2014/main" id="{6EF5A5C8-586F-84E0-59DD-5F951DD2DE35}"/>
              </a:ext>
              <a:ext uri="{C183D7F6-B498-43B3-948B-1728B52AA6E4}">
                <adec:decorative xmlns:adec="http://schemas.microsoft.com/office/drawing/2017/decorative" val="1"/>
              </a:ext>
            </a:extLst>
          </p:cNvPr>
          <p:cNvSpPr/>
          <p:nvPr userDrawn="1"/>
        </p:nvSpPr>
        <p:spPr>
          <a:xfrm rot="16200000">
            <a:off x="4610100" y="-1173160"/>
            <a:ext cx="2971800" cy="1219200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1">
            <a:extLst>
              <a:ext uri="{FF2B5EF4-FFF2-40B4-BE49-F238E27FC236}">
                <a16:creationId xmlns:a16="http://schemas.microsoft.com/office/drawing/2014/main" id="{D8919540-6A10-A1BB-F93A-4586562C5956}"/>
              </a:ext>
            </a:extLst>
          </p:cNvPr>
          <p:cNvSpPr>
            <a:spLocks noGrp="1"/>
          </p:cNvSpPr>
          <p:nvPr userDrawn="1">
            <p:ph sz="quarter" idx="21"/>
          </p:nvPr>
        </p:nvSpPr>
        <p:spPr>
          <a:xfrm>
            <a:off x="914400" y="1261697"/>
            <a:ext cx="10820400" cy="1977093"/>
          </a:xfrm>
        </p:spPr>
        <p:txBody>
          <a:bodyPr/>
          <a:lstStyle>
            <a:lvl1pPr>
              <a:defRPr sz="22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9" name="Content Placeholder 21">
            <a:extLst>
              <a:ext uri="{FF2B5EF4-FFF2-40B4-BE49-F238E27FC236}">
                <a16:creationId xmlns:a16="http://schemas.microsoft.com/office/drawing/2014/main" id="{D908892B-52D3-F09E-EE0D-988A58E7C793}"/>
              </a:ext>
            </a:extLst>
          </p:cNvPr>
          <p:cNvSpPr>
            <a:spLocks noGrp="1"/>
          </p:cNvSpPr>
          <p:nvPr>
            <p:ph sz="quarter" idx="22"/>
          </p:nvPr>
        </p:nvSpPr>
        <p:spPr>
          <a:xfrm>
            <a:off x="914399" y="3881463"/>
            <a:ext cx="2286000" cy="2135429"/>
          </a:xfrm>
        </p:spPr>
        <p:txBody>
          <a:bodyPr/>
          <a:lstStyle>
            <a:lvl1pPr>
              <a:defRPr sz="1700"/>
            </a:lvl1pPr>
            <a:lvl2pPr>
              <a:defRPr sz="1700"/>
            </a:lvl2pPr>
            <a:lvl3pPr>
              <a:defRPr sz="1700"/>
            </a:lvl3pPr>
          </a:lstStyle>
          <a:p>
            <a:pPr lvl="0"/>
            <a:r>
              <a:rPr lang="en-US"/>
              <a:t>Click to edit Master text styles</a:t>
            </a:r>
          </a:p>
        </p:txBody>
      </p:sp>
      <p:sp>
        <p:nvSpPr>
          <p:cNvPr id="10" name="Content Placeholder 21">
            <a:extLst>
              <a:ext uri="{FF2B5EF4-FFF2-40B4-BE49-F238E27FC236}">
                <a16:creationId xmlns:a16="http://schemas.microsoft.com/office/drawing/2014/main" id="{9C189105-5DB8-C55D-57EE-8BCC18A41120}"/>
              </a:ext>
            </a:extLst>
          </p:cNvPr>
          <p:cNvSpPr>
            <a:spLocks noGrp="1"/>
          </p:cNvSpPr>
          <p:nvPr>
            <p:ph sz="quarter" idx="23"/>
          </p:nvPr>
        </p:nvSpPr>
        <p:spPr>
          <a:xfrm>
            <a:off x="3601757" y="3881463"/>
            <a:ext cx="2286000" cy="2135429"/>
          </a:xfrm>
        </p:spPr>
        <p:txBody>
          <a:bodyPr/>
          <a:lstStyle>
            <a:lvl1pPr>
              <a:defRPr sz="1700"/>
            </a:lvl1pPr>
            <a:lvl2pPr>
              <a:defRPr sz="1700"/>
            </a:lvl2pPr>
            <a:lvl3pPr>
              <a:defRPr sz="1700"/>
            </a:lvl3pPr>
          </a:lstStyle>
          <a:p>
            <a:pPr lvl="0"/>
            <a:r>
              <a:rPr lang="en-US"/>
              <a:t>Click to edit Master text styles</a:t>
            </a:r>
          </a:p>
        </p:txBody>
      </p:sp>
      <p:sp>
        <p:nvSpPr>
          <p:cNvPr id="11" name="Content Placeholder 21">
            <a:extLst>
              <a:ext uri="{FF2B5EF4-FFF2-40B4-BE49-F238E27FC236}">
                <a16:creationId xmlns:a16="http://schemas.microsoft.com/office/drawing/2014/main" id="{037397EB-D9DE-2DC9-AE87-1FAADF7D6EDC}"/>
              </a:ext>
            </a:extLst>
          </p:cNvPr>
          <p:cNvSpPr>
            <a:spLocks noGrp="1"/>
          </p:cNvSpPr>
          <p:nvPr>
            <p:ph sz="quarter" idx="24"/>
          </p:nvPr>
        </p:nvSpPr>
        <p:spPr>
          <a:xfrm>
            <a:off x="6296096" y="3881463"/>
            <a:ext cx="2286000" cy="2135429"/>
          </a:xfrm>
        </p:spPr>
        <p:txBody>
          <a:bodyPr/>
          <a:lstStyle>
            <a:lvl1pPr>
              <a:defRPr sz="1700"/>
            </a:lvl1pPr>
            <a:lvl2pPr>
              <a:defRPr sz="1700"/>
            </a:lvl2pPr>
            <a:lvl3pPr>
              <a:defRPr sz="1700"/>
            </a:lvl3pPr>
          </a:lstStyle>
          <a:p>
            <a:pPr lvl="0"/>
            <a:r>
              <a:rPr lang="en-US"/>
              <a:t>Click to edit Master text styles</a:t>
            </a:r>
          </a:p>
        </p:txBody>
      </p:sp>
      <p:sp>
        <p:nvSpPr>
          <p:cNvPr id="13" name="Content Placeholder 21">
            <a:extLst>
              <a:ext uri="{FF2B5EF4-FFF2-40B4-BE49-F238E27FC236}">
                <a16:creationId xmlns:a16="http://schemas.microsoft.com/office/drawing/2014/main" id="{941EAFF7-3E4D-67B3-5EEA-FC2471831E23}"/>
              </a:ext>
            </a:extLst>
          </p:cNvPr>
          <p:cNvSpPr>
            <a:spLocks noGrp="1"/>
          </p:cNvSpPr>
          <p:nvPr>
            <p:ph sz="quarter" idx="25"/>
          </p:nvPr>
        </p:nvSpPr>
        <p:spPr>
          <a:xfrm>
            <a:off x="8983454" y="3881463"/>
            <a:ext cx="2286000" cy="2135429"/>
          </a:xfrm>
        </p:spPr>
        <p:txBody>
          <a:bodyPr/>
          <a:lstStyle>
            <a:lvl1pPr>
              <a:defRPr sz="1700"/>
            </a:lvl1pPr>
            <a:lvl2pPr>
              <a:defRPr sz="1700"/>
            </a:lvl2pPr>
            <a:lvl3pPr>
              <a:defRPr sz="1700"/>
            </a:lvl3pPr>
          </a:lstStyle>
          <a:p>
            <a:pPr lvl="0"/>
            <a:r>
              <a:rPr lang="en-US"/>
              <a:t>Click to edit Master text styles</a:t>
            </a:r>
          </a:p>
        </p:txBody>
      </p:sp>
      <p:sp>
        <p:nvSpPr>
          <p:cNvPr id="12" name="TextBox 11">
            <a:extLst>
              <a:ext uri="{FF2B5EF4-FFF2-40B4-BE49-F238E27FC236}">
                <a16:creationId xmlns:a16="http://schemas.microsoft.com/office/drawing/2014/main" id="{DADE906A-5E60-207E-603C-FF11D6D2C61C}"/>
              </a:ext>
            </a:extLst>
          </p:cNvPr>
          <p:cNvSpPr txBox="1"/>
          <p:nvPr userDrawn="1"/>
        </p:nvSpPr>
        <p:spPr>
          <a:xfrm>
            <a:off x="457200" y="6400800"/>
            <a:ext cx="5638800" cy="228600"/>
          </a:xfrm>
          <a:prstGeom prst="rect">
            <a:avLst/>
          </a:prstGeom>
          <a:noFill/>
        </p:spPr>
        <p:txBody>
          <a:bodyPr wrap="square" lIns="0" tIns="0" rIns="0" bIns="0" anchor="b" anchorCtr="0">
            <a:noAutofit/>
          </a:bodyPr>
          <a:lstStyle/>
          <a:p>
            <a:pPr>
              <a:lnSpc>
                <a:spcPct val="150000"/>
              </a:lnSpc>
            </a:pPr>
            <a:r>
              <a:rPr lang="en-US" altLang="en-US" sz="900" dirty="0">
                <a:solidFill>
                  <a:schemeClr val="bg2">
                    <a:lumMod val="75000"/>
                  </a:schemeClr>
                </a:solidFill>
                <a:latin typeface="Arial" pitchFamily="34" charset="0"/>
                <a:cs typeface="Arial" pitchFamily="34" charset="0"/>
              </a:rPr>
              <a:t>https://www.dmas.virginia.gov/for-providers/school-based-services/</a:t>
            </a:r>
            <a:endParaRPr lang="en-US" altLang="en-US" sz="900" i="1" dirty="0">
              <a:solidFill>
                <a:schemeClr val="bg2">
                  <a:lumMod val="75000"/>
                </a:schemeClr>
              </a:solidFill>
              <a:latin typeface="Arial" pitchFamily="34" charset="0"/>
              <a:cs typeface="Arial" pitchFamily="34" charset="0"/>
            </a:endParaRP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userDrawn="1">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dirty="0"/>
          </a:p>
        </p:txBody>
      </p:sp>
    </p:spTree>
    <p:extLst>
      <p:ext uri="{BB962C8B-B14F-4D97-AF65-F5344CB8AC3E}">
        <p14:creationId xmlns:p14="http://schemas.microsoft.com/office/powerpoint/2010/main" val="3246545820"/>
      </p:ext>
    </p:extLst>
  </p:cSld>
  <p:clrMapOvr>
    <a:masterClrMapping/>
  </p:clrMapOvr>
  <p:extLst>
    <p:ext uri="{DCECCB84-F9BA-43D5-87BE-67443E8EF086}">
      <p15:sldGuideLst xmlns:p15="http://schemas.microsoft.com/office/powerpoint/2012/main">
        <p15:guide id="2" pos="3840" userDrawn="1">
          <p15:clr>
            <a:srgbClr val="FBAE40"/>
          </p15:clr>
        </p15:guide>
        <p15:guide id="3" orient="horz" pos="2160" userDrawn="1">
          <p15:clr>
            <a:srgbClr val="FBAE40"/>
          </p15:clr>
        </p15:guide>
        <p15:guide id="4" orient="horz" pos="4032"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General (white)_Title and Content - 1 col.">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B384CAC-762F-E5E0-D9A5-2D9F20AAD989}"/>
              </a:ext>
              <a:ext uri="{C183D7F6-B498-43B3-948B-1728B52AA6E4}">
                <adec:decorative xmlns:adec="http://schemas.microsoft.com/office/drawing/2017/decorative" val="1"/>
              </a:ext>
            </a:extLst>
          </p:cNvPr>
          <p:cNvSpPr/>
          <p:nvPr userDrawn="1"/>
        </p:nvSpPr>
        <p:spPr>
          <a:xfrm>
            <a:off x="0"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7B13A94-755A-29E1-4409-FC23026E41AB}"/>
              </a:ext>
            </a:extLst>
          </p:cNvPr>
          <p:cNvSpPr>
            <a:spLocks noGrp="1"/>
          </p:cNvSpPr>
          <p:nvPr userDrawn="1">
            <p:ph type="title"/>
          </p:nvPr>
        </p:nvSpPr>
        <p:spPr>
          <a:xfrm>
            <a:off x="914399" y="457201"/>
            <a:ext cx="8503921" cy="665514"/>
          </a:xfrm>
        </p:spPr>
        <p:txBody>
          <a:bodyPr/>
          <a:lstStyle>
            <a:lvl1pPr>
              <a:defRPr/>
            </a:lvl1pPr>
          </a:lstStyle>
          <a:p>
            <a:r>
              <a:rPr lang="en-US"/>
              <a:t>Click to edit Master title style</a:t>
            </a:r>
            <a:endParaRPr lang="en-US" dirty="0"/>
          </a:p>
        </p:txBody>
      </p:sp>
      <p:pic>
        <p:nvPicPr>
          <p:cNvPr id="7" name="Picture 12" descr="ForHealth Consulting at UMass Chan Medical School">
            <a:extLst>
              <a:ext uri="{FF2B5EF4-FFF2-40B4-BE49-F238E27FC236}">
                <a16:creationId xmlns:a16="http://schemas.microsoft.com/office/drawing/2014/main" id="{B02D81C5-55D3-CE1C-30AD-F56ACDA71EDA}"/>
              </a:ext>
              <a:ext uri="{C183D7F6-B498-43B3-948B-1728B52AA6E4}">
                <adec:decorative xmlns:adec="http://schemas.microsoft.com/office/drawing/2017/decorative" val="0"/>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9573757" y="429329"/>
            <a:ext cx="2212840" cy="442568"/>
          </a:xfrm>
          <a:prstGeom prst="rect">
            <a:avLst/>
          </a:prstGeom>
        </p:spPr>
      </p:pic>
      <p:sp>
        <p:nvSpPr>
          <p:cNvPr id="4" name="Content Placeholder 3">
            <a:extLst>
              <a:ext uri="{FF2B5EF4-FFF2-40B4-BE49-F238E27FC236}">
                <a16:creationId xmlns:a16="http://schemas.microsoft.com/office/drawing/2014/main" id="{3EB71251-8B59-14AC-35BF-AF75630B0581}"/>
              </a:ext>
            </a:extLst>
          </p:cNvPr>
          <p:cNvSpPr>
            <a:spLocks noGrp="1"/>
          </p:cNvSpPr>
          <p:nvPr>
            <p:ph sz="quarter" idx="17"/>
          </p:nvPr>
        </p:nvSpPr>
        <p:spPr>
          <a:xfrm>
            <a:off x="914400" y="1379537"/>
            <a:ext cx="10820400" cy="5013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Box 11">
            <a:extLst>
              <a:ext uri="{FF2B5EF4-FFF2-40B4-BE49-F238E27FC236}">
                <a16:creationId xmlns:a16="http://schemas.microsoft.com/office/drawing/2014/main" id="{DADE906A-5E60-207E-603C-FF11D6D2C61C}"/>
              </a:ext>
            </a:extLst>
          </p:cNvPr>
          <p:cNvSpPr txBox="1"/>
          <p:nvPr userDrawn="1"/>
        </p:nvSpPr>
        <p:spPr>
          <a:xfrm>
            <a:off x="914400" y="6400800"/>
            <a:ext cx="5638800" cy="228600"/>
          </a:xfrm>
          <a:prstGeom prst="rect">
            <a:avLst/>
          </a:prstGeom>
          <a:noFill/>
        </p:spPr>
        <p:txBody>
          <a:bodyPr wrap="square" lIns="0" tIns="0" rIns="0" bIns="0" anchor="b" anchorCtr="0">
            <a:noAutofit/>
          </a:bodyPr>
          <a:lstStyle/>
          <a:p>
            <a:pPr>
              <a:lnSpc>
                <a:spcPct val="150000"/>
              </a:lnSpc>
            </a:pPr>
            <a:r>
              <a:rPr lang="en-US" altLang="en-US" sz="900" dirty="0">
                <a:solidFill>
                  <a:schemeClr val="bg2">
                    <a:lumMod val="75000"/>
                  </a:schemeClr>
                </a:solidFill>
                <a:latin typeface="Arial" pitchFamily="34" charset="0"/>
                <a:cs typeface="Arial" pitchFamily="34" charset="0"/>
              </a:rPr>
              <a:t>https://www.dmas.virginia.gov/for-providers/benefits-services-for-providers/school-based-services/</a:t>
            </a:r>
            <a:endParaRPr lang="en-US" altLang="en-US" sz="900" i="1" dirty="0">
              <a:solidFill>
                <a:schemeClr val="bg2">
                  <a:lumMod val="75000"/>
                </a:schemeClr>
              </a:solidFill>
              <a:latin typeface="Arial" pitchFamily="34" charset="0"/>
              <a:cs typeface="Arial" pitchFamily="34" charset="0"/>
            </a:endParaRP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dirty="0"/>
          </a:p>
        </p:txBody>
      </p:sp>
    </p:spTree>
    <p:extLst>
      <p:ext uri="{BB962C8B-B14F-4D97-AF65-F5344CB8AC3E}">
        <p14:creationId xmlns:p14="http://schemas.microsoft.com/office/powerpoint/2010/main" val="3304640907"/>
      </p:ext>
    </p:extLst>
  </p:cSld>
  <p:clrMapOvr>
    <a:masterClrMapping/>
  </p:clrMapOvr>
  <p:extLst>
    <p:ext uri="{DCECCB84-F9BA-43D5-87BE-67443E8EF086}">
      <p15:sldGuideLst xmlns:p15="http://schemas.microsoft.com/office/powerpoint/2012/main">
        <p15:guide id="2" pos="3840" userDrawn="1">
          <p15:clr>
            <a:srgbClr val="FBAE40"/>
          </p15:clr>
        </p15:guide>
        <p15:guide id="3" orient="horz" pos="1152" userDrawn="1">
          <p15:clr>
            <a:srgbClr val="FBAE40"/>
          </p15:clr>
        </p15:guide>
        <p15:guide id="4" orient="horz" pos="864"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General (white)_2-line Title and Content - 1 col.">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B384CAC-762F-E5E0-D9A5-2D9F20AAD989}"/>
              </a:ext>
              <a:ext uri="{C183D7F6-B498-43B3-948B-1728B52AA6E4}">
                <adec:decorative xmlns:adec="http://schemas.microsoft.com/office/drawing/2017/decorative" val="1"/>
              </a:ext>
            </a:extLst>
          </p:cNvPr>
          <p:cNvSpPr/>
          <p:nvPr userDrawn="1"/>
        </p:nvSpPr>
        <p:spPr>
          <a:xfrm>
            <a:off x="0"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7B13A94-755A-29E1-4409-FC23026E41AB}"/>
              </a:ext>
            </a:extLst>
          </p:cNvPr>
          <p:cNvSpPr>
            <a:spLocks noGrp="1"/>
          </p:cNvSpPr>
          <p:nvPr userDrawn="1">
            <p:ph type="title" hasCustomPrompt="1"/>
          </p:nvPr>
        </p:nvSpPr>
        <p:spPr>
          <a:xfrm>
            <a:off x="914400" y="457200"/>
            <a:ext cx="8066567" cy="1371599"/>
          </a:xfrm>
        </p:spPr>
        <p:txBody>
          <a:bodyPr/>
          <a:lstStyle>
            <a:lvl1pPr>
              <a:defRPr sz="3700"/>
            </a:lvl1pPr>
          </a:lstStyle>
          <a:p>
            <a:r>
              <a:rPr lang="en-US" dirty="0"/>
              <a:t>Click to edit Master title style up to two lines of text</a:t>
            </a:r>
          </a:p>
        </p:txBody>
      </p:sp>
      <p:pic>
        <p:nvPicPr>
          <p:cNvPr id="7" name="Picture 12" descr="ForHealth Consulting at UMass Chan Medical School">
            <a:extLst>
              <a:ext uri="{FF2B5EF4-FFF2-40B4-BE49-F238E27FC236}">
                <a16:creationId xmlns:a16="http://schemas.microsoft.com/office/drawing/2014/main" id="{B02D81C5-55D3-CE1C-30AD-F56ACDA71EDA}"/>
              </a:ext>
              <a:ext uri="{C183D7F6-B498-43B3-948B-1728B52AA6E4}">
                <adec:decorative xmlns:adec="http://schemas.microsoft.com/office/drawing/2017/decorative" val="0"/>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9573757" y="429329"/>
            <a:ext cx="2212840" cy="442568"/>
          </a:xfrm>
          <a:prstGeom prst="rect">
            <a:avLst/>
          </a:prstGeom>
        </p:spPr>
      </p:pic>
      <p:sp>
        <p:nvSpPr>
          <p:cNvPr id="4" name="Content Placeholder 3">
            <a:extLst>
              <a:ext uri="{FF2B5EF4-FFF2-40B4-BE49-F238E27FC236}">
                <a16:creationId xmlns:a16="http://schemas.microsoft.com/office/drawing/2014/main" id="{3EB71251-8B59-14AC-35BF-AF75630B0581}"/>
              </a:ext>
            </a:extLst>
          </p:cNvPr>
          <p:cNvSpPr>
            <a:spLocks noGrp="1"/>
          </p:cNvSpPr>
          <p:nvPr>
            <p:ph sz="quarter" idx="17"/>
          </p:nvPr>
        </p:nvSpPr>
        <p:spPr>
          <a:xfrm>
            <a:off x="914400" y="1828799"/>
            <a:ext cx="10820400" cy="45642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Box 11">
            <a:extLst>
              <a:ext uri="{FF2B5EF4-FFF2-40B4-BE49-F238E27FC236}">
                <a16:creationId xmlns:a16="http://schemas.microsoft.com/office/drawing/2014/main" id="{DADE906A-5E60-207E-603C-FF11D6D2C61C}"/>
              </a:ext>
            </a:extLst>
          </p:cNvPr>
          <p:cNvSpPr txBox="1"/>
          <p:nvPr userDrawn="1"/>
        </p:nvSpPr>
        <p:spPr>
          <a:xfrm>
            <a:off x="914400" y="6400800"/>
            <a:ext cx="5638800" cy="228600"/>
          </a:xfrm>
          <a:prstGeom prst="rect">
            <a:avLst/>
          </a:prstGeom>
          <a:noFill/>
        </p:spPr>
        <p:txBody>
          <a:bodyPr wrap="square" lIns="0" tIns="0" rIns="0" bIns="0" anchor="b" anchorCtr="0">
            <a:noAutofit/>
          </a:bodyPr>
          <a:lstStyle/>
          <a:p>
            <a:pPr>
              <a:lnSpc>
                <a:spcPct val="150000"/>
              </a:lnSpc>
            </a:pPr>
            <a:r>
              <a:rPr lang="en-US" altLang="en-US" sz="900" dirty="0">
                <a:solidFill>
                  <a:schemeClr val="bg2">
                    <a:lumMod val="75000"/>
                  </a:schemeClr>
                </a:solidFill>
                <a:latin typeface="Arial" pitchFamily="34" charset="0"/>
                <a:cs typeface="Arial" pitchFamily="34" charset="0"/>
              </a:rPr>
              <a:t>https://www.dmas.virginia.gov/for-providers/benefits-services-for-providers/school-based-services/</a:t>
            </a:r>
            <a:endParaRPr lang="en-US" altLang="en-US" sz="900" i="1" dirty="0">
              <a:solidFill>
                <a:schemeClr val="bg2">
                  <a:lumMod val="75000"/>
                </a:schemeClr>
              </a:solidFill>
              <a:latin typeface="Arial" pitchFamily="34" charset="0"/>
              <a:cs typeface="Arial" pitchFamily="34" charset="0"/>
            </a:endParaRP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dirty="0"/>
          </a:p>
        </p:txBody>
      </p:sp>
    </p:spTree>
    <p:extLst>
      <p:ext uri="{BB962C8B-B14F-4D97-AF65-F5344CB8AC3E}">
        <p14:creationId xmlns:p14="http://schemas.microsoft.com/office/powerpoint/2010/main" val="3622848806"/>
      </p:ext>
    </p:extLst>
  </p:cSld>
  <p:clrMapOvr>
    <a:masterClrMapping/>
  </p:clrMapOvr>
  <p:extLst>
    <p:ext uri="{DCECCB84-F9BA-43D5-87BE-67443E8EF086}">
      <p15:sldGuideLst xmlns:p15="http://schemas.microsoft.com/office/powerpoint/2012/main">
        <p15:guide id="2" pos="3840" userDrawn="1">
          <p15:clr>
            <a:srgbClr val="FBAE40"/>
          </p15:clr>
        </p15:guide>
        <p15:guide id="3" orient="horz" pos="1152" userDrawn="1">
          <p15:clr>
            <a:srgbClr val="FBAE40"/>
          </p15:clr>
        </p15:guide>
        <p15:guide id="4" orient="horz" pos="864"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General (white)_Title and Content - 2 col.">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B384CAC-762F-E5E0-D9A5-2D9F20AAD989}"/>
              </a:ext>
              <a:ext uri="{C183D7F6-B498-43B3-948B-1728B52AA6E4}">
                <adec:decorative xmlns:adec="http://schemas.microsoft.com/office/drawing/2017/decorative" val="1"/>
              </a:ext>
            </a:extLst>
          </p:cNvPr>
          <p:cNvSpPr/>
          <p:nvPr userDrawn="1"/>
        </p:nvSpPr>
        <p:spPr>
          <a:xfrm>
            <a:off x="0"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7B13A94-755A-29E1-4409-FC23026E41AB}"/>
              </a:ext>
            </a:extLst>
          </p:cNvPr>
          <p:cNvSpPr>
            <a:spLocks noGrp="1"/>
          </p:cNvSpPr>
          <p:nvPr userDrawn="1">
            <p:ph type="title"/>
          </p:nvPr>
        </p:nvSpPr>
        <p:spPr>
          <a:xfrm>
            <a:off x="914399" y="457201"/>
            <a:ext cx="8503921" cy="665514"/>
          </a:xfrm>
        </p:spPr>
        <p:txBody>
          <a:bodyPr/>
          <a:lstStyle>
            <a:lvl1pPr>
              <a:defRPr/>
            </a:lvl1pPr>
          </a:lstStyle>
          <a:p>
            <a:r>
              <a:rPr lang="en-US"/>
              <a:t>Click to edit Master title style</a:t>
            </a:r>
            <a:endParaRPr lang="en-US" dirty="0"/>
          </a:p>
        </p:txBody>
      </p:sp>
      <p:pic>
        <p:nvPicPr>
          <p:cNvPr id="7" name="Picture 12" descr="ForHealth Consulting at UMass Chan Medical School">
            <a:extLst>
              <a:ext uri="{FF2B5EF4-FFF2-40B4-BE49-F238E27FC236}">
                <a16:creationId xmlns:a16="http://schemas.microsoft.com/office/drawing/2014/main" id="{B02D81C5-55D3-CE1C-30AD-F56ACDA71EDA}"/>
              </a:ext>
              <a:ext uri="{C183D7F6-B498-43B3-948B-1728B52AA6E4}">
                <adec:decorative xmlns:adec="http://schemas.microsoft.com/office/drawing/2017/decorative" val="0"/>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9573757" y="429329"/>
            <a:ext cx="2212840" cy="442568"/>
          </a:xfrm>
          <a:prstGeom prst="rect">
            <a:avLst/>
          </a:prstGeom>
        </p:spPr>
      </p:pic>
      <p:sp>
        <p:nvSpPr>
          <p:cNvPr id="4" name="Content Placeholder 3">
            <a:extLst>
              <a:ext uri="{FF2B5EF4-FFF2-40B4-BE49-F238E27FC236}">
                <a16:creationId xmlns:a16="http://schemas.microsoft.com/office/drawing/2014/main" id="{3EB71251-8B59-14AC-35BF-AF75630B0581}"/>
              </a:ext>
            </a:extLst>
          </p:cNvPr>
          <p:cNvSpPr>
            <a:spLocks noGrp="1"/>
          </p:cNvSpPr>
          <p:nvPr>
            <p:ph sz="quarter" idx="17"/>
          </p:nvPr>
        </p:nvSpPr>
        <p:spPr>
          <a:xfrm>
            <a:off x="914400" y="1379538"/>
            <a:ext cx="5181600" cy="50212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3">
            <a:extLst>
              <a:ext uri="{FF2B5EF4-FFF2-40B4-BE49-F238E27FC236}">
                <a16:creationId xmlns:a16="http://schemas.microsoft.com/office/drawing/2014/main" id="{C5EE7F1B-AD30-6B7B-C097-C252CB2B2398}"/>
              </a:ext>
            </a:extLst>
          </p:cNvPr>
          <p:cNvSpPr>
            <a:spLocks noGrp="1"/>
          </p:cNvSpPr>
          <p:nvPr>
            <p:ph sz="quarter" idx="18"/>
          </p:nvPr>
        </p:nvSpPr>
        <p:spPr>
          <a:xfrm>
            <a:off x="6553200" y="1379538"/>
            <a:ext cx="5181600" cy="50212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Box 11">
            <a:extLst>
              <a:ext uri="{FF2B5EF4-FFF2-40B4-BE49-F238E27FC236}">
                <a16:creationId xmlns:a16="http://schemas.microsoft.com/office/drawing/2014/main" id="{DADE906A-5E60-207E-603C-FF11D6D2C61C}"/>
              </a:ext>
            </a:extLst>
          </p:cNvPr>
          <p:cNvSpPr txBox="1"/>
          <p:nvPr userDrawn="1"/>
        </p:nvSpPr>
        <p:spPr>
          <a:xfrm>
            <a:off x="914400" y="6400800"/>
            <a:ext cx="5638800" cy="228600"/>
          </a:xfrm>
          <a:prstGeom prst="rect">
            <a:avLst/>
          </a:prstGeom>
          <a:noFill/>
        </p:spPr>
        <p:txBody>
          <a:bodyPr wrap="square" lIns="0" tIns="0" rIns="0" bIns="0" anchor="b" anchorCtr="0">
            <a:noAutofit/>
          </a:bodyPr>
          <a:lstStyle/>
          <a:p>
            <a:pPr>
              <a:lnSpc>
                <a:spcPct val="150000"/>
              </a:lnSpc>
            </a:pPr>
            <a:r>
              <a:rPr lang="en-US" altLang="en-US" sz="900" dirty="0">
                <a:solidFill>
                  <a:schemeClr val="bg2">
                    <a:lumMod val="75000"/>
                  </a:schemeClr>
                </a:solidFill>
                <a:latin typeface="Arial" pitchFamily="34" charset="0"/>
                <a:cs typeface="Arial" pitchFamily="34" charset="0"/>
              </a:rPr>
              <a:t>https://www.dmas.virginia.gov/for-providers/benefits-services-for-providers/school-based-services/</a:t>
            </a:r>
            <a:endParaRPr lang="en-US" altLang="en-US" sz="900" i="1" dirty="0">
              <a:solidFill>
                <a:schemeClr val="bg2">
                  <a:lumMod val="75000"/>
                </a:schemeClr>
              </a:solidFill>
              <a:latin typeface="Arial" pitchFamily="34" charset="0"/>
              <a:cs typeface="Arial" pitchFamily="34" charset="0"/>
            </a:endParaRP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dirty="0"/>
          </a:p>
        </p:txBody>
      </p:sp>
    </p:spTree>
    <p:extLst>
      <p:ext uri="{BB962C8B-B14F-4D97-AF65-F5344CB8AC3E}">
        <p14:creationId xmlns:p14="http://schemas.microsoft.com/office/powerpoint/2010/main" val="1135704790"/>
      </p:ext>
    </p:extLst>
  </p:cSld>
  <p:clrMapOvr>
    <a:masterClrMapping/>
  </p:clrMapOvr>
  <p:extLst>
    <p:ext uri="{DCECCB84-F9BA-43D5-87BE-67443E8EF086}">
      <p15:sldGuideLst xmlns:p15="http://schemas.microsoft.com/office/powerpoint/2012/main">
        <p15:guide id="2" pos="3840" userDrawn="1">
          <p15:clr>
            <a:srgbClr val="FBAE40"/>
          </p15:clr>
        </p15:guide>
        <p15:guide id="3" orient="horz" pos="1152" userDrawn="1">
          <p15:clr>
            <a:srgbClr val="FBAE40"/>
          </p15:clr>
        </p15:guide>
        <p15:guide id="4" orient="horz" pos="864" userDrawn="1">
          <p15:clr>
            <a:srgbClr val="FBAE40"/>
          </p15:clr>
        </p15:guide>
        <p15:guide id="5" pos="4128"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General (white)_2-line Title and Content - 2 col.">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B384CAC-762F-E5E0-D9A5-2D9F20AAD989}"/>
              </a:ext>
              <a:ext uri="{C183D7F6-B498-43B3-948B-1728B52AA6E4}">
                <adec:decorative xmlns:adec="http://schemas.microsoft.com/office/drawing/2017/decorative" val="1"/>
              </a:ext>
            </a:extLst>
          </p:cNvPr>
          <p:cNvSpPr/>
          <p:nvPr userDrawn="1"/>
        </p:nvSpPr>
        <p:spPr>
          <a:xfrm>
            <a:off x="0"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7B13A94-755A-29E1-4409-FC23026E41AB}"/>
              </a:ext>
            </a:extLst>
          </p:cNvPr>
          <p:cNvSpPr>
            <a:spLocks noGrp="1"/>
          </p:cNvSpPr>
          <p:nvPr userDrawn="1">
            <p:ph type="title" hasCustomPrompt="1"/>
          </p:nvPr>
        </p:nvSpPr>
        <p:spPr>
          <a:xfrm>
            <a:off x="914400" y="457200"/>
            <a:ext cx="8066567" cy="1371599"/>
          </a:xfrm>
        </p:spPr>
        <p:txBody>
          <a:bodyPr/>
          <a:lstStyle>
            <a:lvl1pPr>
              <a:defRPr sz="3700"/>
            </a:lvl1pPr>
          </a:lstStyle>
          <a:p>
            <a:r>
              <a:rPr lang="en-US" dirty="0"/>
              <a:t>Click to edit Master title style up to two lines of text</a:t>
            </a:r>
          </a:p>
        </p:txBody>
      </p:sp>
      <p:pic>
        <p:nvPicPr>
          <p:cNvPr id="7" name="Picture 12" descr="ForHealth Consulting at UMass Chan Medical School">
            <a:extLst>
              <a:ext uri="{FF2B5EF4-FFF2-40B4-BE49-F238E27FC236}">
                <a16:creationId xmlns:a16="http://schemas.microsoft.com/office/drawing/2014/main" id="{B02D81C5-55D3-CE1C-30AD-F56ACDA71EDA}"/>
              </a:ext>
              <a:ext uri="{C183D7F6-B498-43B3-948B-1728B52AA6E4}">
                <adec:decorative xmlns:adec="http://schemas.microsoft.com/office/drawing/2017/decorative" val="0"/>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9573757" y="429329"/>
            <a:ext cx="2212840" cy="442568"/>
          </a:xfrm>
          <a:prstGeom prst="rect">
            <a:avLst/>
          </a:prstGeom>
        </p:spPr>
      </p:pic>
      <p:sp>
        <p:nvSpPr>
          <p:cNvPr id="4" name="Content Placeholder 3">
            <a:extLst>
              <a:ext uri="{FF2B5EF4-FFF2-40B4-BE49-F238E27FC236}">
                <a16:creationId xmlns:a16="http://schemas.microsoft.com/office/drawing/2014/main" id="{3EB71251-8B59-14AC-35BF-AF75630B0581}"/>
              </a:ext>
            </a:extLst>
          </p:cNvPr>
          <p:cNvSpPr>
            <a:spLocks noGrp="1"/>
          </p:cNvSpPr>
          <p:nvPr>
            <p:ph sz="quarter" idx="17"/>
          </p:nvPr>
        </p:nvSpPr>
        <p:spPr>
          <a:xfrm>
            <a:off x="914400" y="1828799"/>
            <a:ext cx="5181600" cy="45642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Box 11">
            <a:extLst>
              <a:ext uri="{FF2B5EF4-FFF2-40B4-BE49-F238E27FC236}">
                <a16:creationId xmlns:a16="http://schemas.microsoft.com/office/drawing/2014/main" id="{DADE906A-5E60-207E-603C-FF11D6D2C61C}"/>
              </a:ext>
            </a:extLst>
          </p:cNvPr>
          <p:cNvSpPr txBox="1"/>
          <p:nvPr userDrawn="1"/>
        </p:nvSpPr>
        <p:spPr>
          <a:xfrm>
            <a:off x="914400" y="6400800"/>
            <a:ext cx="5638800" cy="228600"/>
          </a:xfrm>
          <a:prstGeom prst="rect">
            <a:avLst/>
          </a:prstGeom>
          <a:noFill/>
        </p:spPr>
        <p:txBody>
          <a:bodyPr wrap="square" lIns="0" tIns="0" rIns="0" bIns="0" anchor="b" anchorCtr="0">
            <a:noAutofit/>
          </a:bodyPr>
          <a:lstStyle/>
          <a:p>
            <a:pPr>
              <a:lnSpc>
                <a:spcPct val="150000"/>
              </a:lnSpc>
            </a:pPr>
            <a:r>
              <a:rPr lang="en-US" altLang="en-US" sz="900" dirty="0">
                <a:solidFill>
                  <a:schemeClr val="bg2">
                    <a:lumMod val="75000"/>
                  </a:schemeClr>
                </a:solidFill>
                <a:latin typeface="Arial" pitchFamily="34" charset="0"/>
                <a:cs typeface="Arial" pitchFamily="34" charset="0"/>
              </a:rPr>
              <a:t>https://www.dmas.virginia.gov/for-providers/benefits-services-for-providers/school-based-services/</a:t>
            </a:r>
            <a:endParaRPr lang="en-US" altLang="en-US" sz="900" i="1" dirty="0">
              <a:solidFill>
                <a:schemeClr val="bg2">
                  <a:lumMod val="75000"/>
                </a:schemeClr>
              </a:solidFill>
              <a:latin typeface="Arial" pitchFamily="34" charset="0"/>
              <a:cs typeface="Arial" pitchFamily="34" charset="0"/>
            </a:endParaRP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dirty="0"/>
          </a:p>
        </p:txBody>
      </p:sp>
      <p:sp>
        <p:nvSpPr>
          <p:cNvPr id="3" name="Content Placeholder 3">
            <a:extLst>
              <a:ext uri="{FF2B5EF4-FFF2-40B4-BE49-F238E27FC236}">
                <a16:creationId xmlns:a16="http://schemas.microsoft.com/office/drawing/2014/main" id="{AA461043-4E95-F1A4-39B2-5982253EEF34}"/>
              </a:ext>
            </a:extLst>
          </p:cNvPr>
          <p:cNvSpPr>
            <a:spLocks noGrp="1"/>
          </p:cNvSpPr>
          <p:nvPr>
            <p:ph sz="quarter" idx="18"/>
          </p:nvPr>
        </p:nvSpPr>
        <p:spPr>
          <a:xfrm>
            <a:off x="6553200" y="1828799"/>
            <a:ext cx="5181600" cy="45642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58954637"/>
      </p:ext>
    </p:extLst>
  </p:cSld>
  <p:clrMapOvr>
    <a:masterClrMapping/>
  </p:clrMapOvr>
  <p:extLst>
    <p:ext uri="{DCECCB84-F9BA-43D5-87BE-67443E8EF086}">
      <p15:sldGuideLst xmlns:p15="http://schemas.microsoft.com/office/powerpoint/2012/main">
        <p15:guide id="2" pos="3840" userDrawn="1">
          <p15:clr>
            <a:srgbClr val="FBAE40"/>
          </p15:clr>
        </p15:guide>
        <p15:guide id="3" orient="horz" pos="1152" userDrawn="1">
          <p15:clr>
            <a:srgbClr val="FBAE40"/>
          </p15:clr>
        </p15:guide>
        <p15:guide id="4" orient="horz" pos="864" userDrawn="1">
          <p15:clr>
            <a:srgbClr val="FBAE40"/>
          </p15:clr>
        </p15:guide>
        <p15:guide id="5" pos="4128"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w/logo">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B384CAC-762F-E5E0-D9A5-2D9F20AAD989}"/>
              </a:ext>
              <a:ext uri="{C183D7F6-B498-43B3-948B-1728B52AA6E4}">
                <adec:decorative xmlns:adec="http://schemas.microsoft.com/office/drawing/2017/decorative" val="1"/>
              </a:ext>
            </a:extLst>
          </p:cNvPr>
          <p:cNvSpPr/>
          <p:nvPr userDrawn="1"/>
        </p:nvSpPr>
        <p:spPr>
          <a:xfrm>
            <a:off x="0"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12" descr="ForHealth Consulting at UMass Chan Medical School">
            <a:extLst>
              <a:ext uri="{FF2B5EF4-FFF2-40B4-BE49-F238E27FC236}">
                <a16:creationId xmlns:a16="http://schemas.microsoft.com/office/drawing/2014/main" id="{B02D81C5-55D3-CE1C-30AD-F56ACDA71EDA}"/>
              </a:ext>
              <a:ext uri="{C183D7F6-B498-43B3-948B-1728B52AA6E4}">
                <adec:decorative xmlns:adec="http://schemas.microsoft.com/office/drawing/2017/decorative" val="0"/>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9573757" y="429329"/>
            <a:ext cx="2212840" cy="442568"/>
          </a:xfrm>
          <a:prstGeom prst="rect">
            <a:avLst/>
          </a:prstGeom>
        </p:spPr>
      </p:pic>
      <p:sp>
        <p:nvSpPr>
          <p:cNvPr id="12" name="TextBox 11">
            <a:extLst>
              <a:ext uri="{FF2B5EF4-FFF2-40B4-BE49-F238E27FC236}">
                <a16:creationId xmlns:a16="http://schemas.microsoft.com/office/drawing/2014/main" id="{DADE906A-5E60-207E-603C-FF11D6D2C61C}"/>
              </a:ext>
            </a:extLst>
          </p:cNvPr>
          <p:cNvSpPr txBox="1"/>
          <p:nvPr userDrawn="1"/>
        </p:nvSpPr>
        <p:spPr>
          <a:xfrm>
            <a:off x="457200" y="6400800"/>
            <a:ext cx="6096000" cy="228600"/>
          </a:xfrm>
          <a:prstGeom prst="rect">
            <a:avLst/>
          </a:prstGeom>
          <a:noFill/>
        </p:spPr>
        <p:txBody>
          <a:bodyPr wrap="square" lIns="0" tIns="0" rIns="0" bIns="0" anchor="b" anchorCtr="0">
            <a:noAutofit/>
          </a:bodyPr>
          <a:lstStyle/>
          <a:p>
            <a:pPr>
              <a:lnSpc>
                <a:spcPct val="150000"/>
              </a:lnSpc>
            </a:pPr>
            <a:r>
              <a:rPr lang="en-US" altLang="en-US" sz="900" dirty="0">
                <a:solidFill>
                  <a:schemeClr val="bg2">
                    <a:lumMod val="75000"/>
                  </a:schemeClr>
                </a:solidFill>
                <a:latin typeface="Arial" pitchFamily="34" charset="0"/>
                <a:cs typeface="Arial" pitchFamily="34" charset="0"/>
              </a:rPr>
              <a:t>https://www.dmas.virginia.gov/for-providers/benefits-services-for-providers/school-based-services/</a:t>
            </a:r>
            <a:endParaRPr lang="en-US" altLang="en-US" sz="900" i="1" dirty="0">
              <a:solidFill>
                <a:schemeClr val="bg2">
                  <a:lumMod val="75000"/>
                </a:schemeClr>
              </a:solidFill>
              <a:latin typeface="Arial" pitchFamily="34" charset="0"/>
              <a:cs typeface="Arial" pitchFamily="34" charset="0"/>
            </a:endParaRP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dirty="0"/>
          </a:p>
        </p:txBody>
      </p:sp>
    </p:spTree>
    <p:extLst>
      <p:ext uri="{BB962C8B-B14F-4D97-AF65-F5344CB8AC3E}">
        <p14:creationId xmlns:p14="http://schemas.microsoft.com/office/powerpoint/2010/main" val="112052728"/>
      </p:ext>
    </p:extLst>
  </p:cSld>
  <p:clrMapOvr>
    <a:masterClrMapping/>
  </p:clrMapOvr>
  <p:extLst>
    <p:ext uri="{DCECCB84-F9BA-43D5-87BE-67443E8EF086}">
      <p15:sldGuideLst xmlns:p15="http://schemas.microsoft.com/office/powerpoint/2012/main">
        <p15:guide id="2" pos="3840" userDrawn="1">
          <p15:clr>
            <a:srgbClr val="FBAE40"/>
          </p15:clr>
        </p15:guide>
        <p15:guide id="3" orient="horz" pos="1152" userDrawn="1">
          <p15:clr>
            <a:srgbClr val="FBAE40"/>
          </p15:clr>
        </p15:guide>
        <p15:guide id="4" orient="horz" pos="86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ho We Are_Pitch Deck">
    <p:spTree>
      <p:nvGrpSpPr>
        <p:cNvPr id="1" name=""/>
        <p:cNvGrpSpPr/>
        <p:nvPr/>
      </p:nvGrpSpPr>
      <p:grpSpPr>
        <a:xfrm>
          <a:off x="0" y="0"/>
          <a:ext cx="0" cy="0"/>
          <a:chOff x="0" y="0"/>
          <a:chExt cx="0" cy="0"/>
        </a:xfrm>
      </p:grpSpPr>
      <p:pic>
        <p:nvPicPr>
          <p:cNvPr id="7" name="Picture 12" descr="ForHealth Consulting at UMass Chan Medical School">
            <a:extLst>
              <a:ext uri="{FF2B5EF4-FFF2-40B4-BE49-F238E27FC236}">
                <a16:creationId xmlns:a16="http://schemas.microsoft.com/office/drawing/2014/main" id="{B02D81C5-55D3-CE1C-30AD-F56ACDA71EDA}"/>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9573757" y="429329"/>
            <a:ext cx="2212840" cy="442568"/>
          </a:xfrm>
          <a:prstGeom prst="rect">
            <a:avLst/>
          </a:prstGeom>
        </p:spPr>
      </p:pic>
      <p:sp>
        <p:nvSpPr>
          <p:cNvPr id="2" name="Title 1">
            <a:extLst>
              <a:ext uri="{FF2B5EF4-FFF2-40B4-BE49-F238E27FC236}">
                <a16:creationId xmlns:a16="http://schemas.microsoft.com/office/drawing/2014/main" id="{27B13A94-755A-29E1-4409-FC23026E41AB}"/>
              </a:ext>
            </a:extLst>
          </p:cNvPr>
          <p:cNvSpPr>
            <a:spLocks noGrp="1"/>
          </p:cNvSpPr>
          <p:nvPr userDrawn="1">
            <p:ph type="title"/>
          </p:nvPr>
        </p:nvSpPr>
        <p:spPr>
          <a:xfrm>
            <a:off x="914399" y="457201"/>
            <a:ext cx="8229601" cy="665514"/>
          </a:xfrm>
        </p:spPr>
        <p:txBody>
          <a:bodyPr/>
          <a:lstStyle>
            <a:lvl1pPr>
              <a:defRPr/>
            </a:lvl1pPr>
          </a:lstStyle>
          <a:p>
            <a:r>
              <a:rPr lang="en-US"/>
              <a:t>Click to edit Master title style</a:t>
            </a:r>
            <a:endParaRPr lang="en-US" dirty="0"/>
          </a:p>
        </p:txBody>
      </p:sp>
      <p:sp>
        <p:nvSpPr>
          <p:cNvPr id="17" name="Text Placeholder 16">
            <a:extLst>
              <a:ext uri="{FF2B5EF4-FFF2-40B4-BE49-F238E27FC236}">
                <a16:creationId xmlns:a16="http://schemas.microsoft.com/office/drawing/2014/main" id="{87FE1D28-12D3-DD55-5039-2651C4ABEF0D}"/>
              </a:ext>
            </a:extLst>
          </p:cNvPr>
          <p:cNvSpPr>
            <a:spLocks noGrp="1"/>
          </p:cNvSpPr>
          <p:nvPr>
            <p:ph type="body" sz="quarter" idx="14"/>
          </p:nvPr>
        </p:nvSpPr>
        <p:spPr>
          <a:xfrm>
            <a:off x="914397" y="1259174"/>
            <a:ext cx="9214338" cy="1941223"/>
          </a:xfrm>
        </p:spPr>
        <p:txBody>
          <a:bodyPr/>
          <a:lstStyle>
            <a:lvl1pPr marL="0" indent="0">
              <a:lnSpc>
                <a:spcPts val="3200"/>
              </a:lnSpc>
              <a:buNone/>
              <a:defRPr sz="2000">
                <a:latin typeface="Georgia" panose="02040502050405020303" pitchFamily="18" charset="0"/>
              </a:defRPr>
            </a:lvl1pPr>
          </a:lstStyle>
          <a:p>
            <a:pPr lvl="0"/>
            <a:r>
              <a:rPr lang="en-US"/>
              <a:t>Click to edit Master text styles</a:t>
            </a:r>
          </a:p>
        </p:txBody>
      </p:sp>
      <p:grpSp>
        <p:nvGrpSpPr>
          <p:cNvPr id="3" name="Group 2">
            <a:extLst>
              <a:ext uri="{FF2B5EF4-FFF2-40B4-BE49-F238E27FC236}">
                <a16:creationId xmlns:a16="http://schemas.microsoft.com/office/drawing/2014/main" id="{44237328-D652-9B09-7D22-82FC83C86FC1}"/>
              </a:ext>
            </a:extLst>
          </p:cNvPr>
          <p:cNvGrpSpPr/>
          <p:nvPr userDrawn="1"/>
        </p:nvGrpSpPr>
        <p:grpSpPr>
          <a:xfrm>
            <a:off x="0" y="3429000"/>
            <a:ext cx="12192000" cy="2971800"/>
            <a:chOff x="0" y="3429000"/>
            <a:chExt cx="12192000" cy="2971800"/>
          </a:xfrm>
        </p:grpSpPr>
        <p:sp>
          <p:nvSpPr>
            <p:cNvPr id="5" name="Rectangle 4">
              <a:extLst>
                <a:ext uri="{FF2B5EF4-FFF2-40B4-BE49-F238E27FC236}">
                  <a16:creationId xmlns:a16="http://schemas.microsoft.com/office/drawing/2014/main" id="{6EF5A5C8-586F-84E0-59DD-5F951DD2DE35}"/>
                </a:ext>
              </a:extLst>
            </p:cNvPr>
            <p:cNvSpPr/>
            <p:nvPr userDrawn="1"/>
          </p:nvSpPr>
          <p:spPr>
            <a:xfrm rot="16200000">
              <a:off x="4610100" y="-1181100"/>
              <a:ext cx="2971800" cy="1219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5707F5AA-C055-094B-9229-3FCA07838290}"/>
                </a:ext>
              </a:extLst>
            </p:cNvPr>
            <p:cNvCxnSpPr>
              <a:cxnSpLocks/>
            </p:cNvCxnSpPr>
            <p:nvPr/>
          </p:nvCxnSpPr>
          <p:spPr>
            <a:xfrm flipV="1">
              <a:off x="8789523" y="3771899"/>
              <a:ext cx="0" cy="22860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A5679F0-D501-042B-01D8-7D551674ABEF}"/>
                </a:ext>
              </a:extLst>
            </p:cNvPr>
            <p:cNvCxnSpPr>
              <a:cxnSpLocks/>
            </p:cNvCxnSpPr>
            <p:nvPr/>
          </p:nvCxnSpPr>
          <p:spPr>
            <a:xfrm flipV="1">
              <a:off x="6096000" y="3771899"/>
              <a:ext cx="0" cy="22860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A2F37E3-8A0A-ECB0-527D-E72F11D2C974}"/>
                </a:ext>
              </a:extLst>
            </p:cNvPr>
            <p:cNvCxnSpPr>
              <a:cxnSpLocks/>
            </p:cNvCxnSpPr>
            <p:nvPr/>
          </p:nvCxnSpPr>
          <p:spPr>
            <a:xfrm flipV="1">
              <a:off x="3409143" y="3771899"/>
              <a:ext cx="0" cy="22860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7" name="Text Placeholder 16">
            <a:extLst>
              <a:ext uri="{FF2B5EF4-FFF2-40B4-BE49-F238E27FC236}">
                <a16:creationId xmlns:a16="http://schemas.microsoft.com/office/drawing/2014/main" id="{AC4F9A3C-AA4E-A7A4-9C3A-742AD312827C}"/>
              </a:ext>
            </a:extLst>
          </p:cNvPr>
          <p:cNvSpPr>
            <a:spLocks noGrp="1"/>
          </p:cNvSpPr>
          <p:nvPr userDrawn="1">
            <p:ph type="body" sz="quarter" idx="18"/>
          </p:nvPr>
        </p:nvSpPr>
        <p:spPr>
          <a:xfrm>
            <a:off x="914400" y="3771898"/>
            <a:ext cx="2286000" cy="2304288"/>
          </a:xfrm>
        </p:spPr>
        <p:txBody>
          <a:bodyPr tIns="45720" bIns="45720" numCol="1" spcCol="320040"/>
          <a:lstStyle>
            <a:lvl1pPr marL="0" indent="0">
              <a:lnSpc>
                <a:spcPct val="112000"/>
              </a:lnSpc>
              <a:buNone/>
              <a:defRPr sz="1700">
                <a:solidFill>
                  <a:schemeClr val="bg1"/>
                </a:solidFill>
                <a:latin typeface="+mn-lt"/>
              </a:defRPr>
            </a:lvl1pPr>
          </a:lstStyle>
          <a:p>
            <a:pPr marL="0" marR="0" lvl="0" indent="0" algn="l" defTabSz="914400" rtl="0" eaLnBrk="1" fontAlgn="auto" latinLnBrk="0" hangingPunct="1">
              <a:lnSpc>
                <a:spcPct val="112000"/>
              </a:lnSpc>
              <a:spcBef>
                <a:spcPts val="0"/>
              </a:spcBef>
              <a:spcAft>
                <a:spcPts val="600"/>
              </a:spcAft>
              <a:buClrTx/>
              <a:buSzTx/>
              <a:buFont typeface="Arial" panose="020B0604020202020204" pitchFamily="34" charset="0"/>
              <a:buNone/>
              <a:tabLst/>
              <a:defRPr/>
            </a:pPr>
            <a:r>
              <a:rPr lang="en-US"/>
              <a:t>Click to edit Master text styles</a:t>
            </a:r>
          </a:p>
          <a:p>
            <a:pPr marL="0" marR="0" lvl="1" indent="0" algn="l" defTabSz="914400" rtl="0" eaLnBrk="1" fontAlgn="auto" latinLnBrk="0" hangingPunct="1">
              <a:lnSpc>
                <a:spcPct val="112000"/>
              </a:lnSpc>
              <a:spcBef>
                <a:spcPts val="0"/>
              </a:spcBef>
              <a:spcAft>
                <a:spcPts val="600"/>
              </a:spcAft>
              <a:buClrTx/>
              <a:buSzTx/>
              <a:buFont typeface="Arial" panose="020B0604020202020204" pitchFamily="34" charset="0"/>
              <a:buNone/>
              <a:tabLst/>
              <a:defRPr/>
            </a:pPr>
            <a:r>
              <a:rPr lang="en-US"/>
              <a:t>Second level</a:t>
            </a:r>
          </a:p>
          <a:p>
            <a:pPr marL="0" marR="0" lvl="2" indent="0" algn="l" defTabSz="914400" rtl="0" eaLnBrk="1" fontAlgn="auto" latinLnBrk="0" hangingPunct="1">
              <a:lnSpc>
                <a:spcPct val="112000"/>
              </a:lnSpc>
              <a:spcBef>
                <a:spcPts val="0"/>
              </a:spcBef>
              <a:spcAft>
                <a:spcPts val="600"/>
              </a:spcAft>
              <a:buClrTx/>
              <a:buSzTx/>
              <a:buFont typeface="Arial" panose="020B0604020202020204" pitchFamily="34" charset="0"/>
              <a:buNone/>
              <a:tabLst/>
              <a:defRPr/>
            </a:pPr>
            <a:r>
              <a:rPr lang="en-US"/>
              <a:t>Third level</a:t>
            </a:r>
          </a:p>
        </p:txBody>
      </p:sp>
      <p:sp>
        <p:nvSpPr>
          <p:cNvPr id="26" name="Text Placeholder 16">
            <a:extLst>
              <a:ext uri="{FF2B5EF4-FFF2-40B4-BE49-F238E27FC236}">
                <a16:creationId xmlns:a16="http://schemas.microsoft.com/office/drawing/2014/main" id="{45550897-8BDA-D5DE-2714-DBA5B6521281}"/>
              </a:ext>
            </a:extLst>
          </p:cNvPr>
          <p:cNvSpPr>
            <a:spLocks noGrp="1"/>
          </p:cNvSpPr>
          <p:nvPr userDrawn="1">
            <p:ph type="body" sz="quarter" idx="17"/>
          </p:nvPr>
        </p:nvSpPr>
        <p:spPr>
          <a:xfrm>
            <a:off x="3604845" y="3771899"/>
            <a:ext cx="2286000" cy="2301883"/>
          </a:xfrm>
        </p:spPr>
        <p:txBody>
          <a:bodyPr tIns="45720" bIns="45720" numCol="1" spcCol="320040"/>
          <a:lstStyle>
            <a:lvl1pPr marL="0" indent="0">
              <a:lnSpc>
                <a:spcPct val="112000"/>
              </a:lnSpc>
              <a:buNone/>
              <a:defRPr sz="1700">
                <a:solidFill>
                  <a:schemeClr val="bg1"/>
                </a:solidFill>
                <a:latin typeface="+mn-lt"/>
              </a:defRPr>
            </a:lvl1pPr>
          </a:lstStyle>
          <a:p>
            <a:pPr marL="0" marR="0" lvl="0" indent="0" algn="l" defTabSz="914400" rtl="0" eaLnBrk="1" fontAlgn="auto" latinLnBrk="0" hangingPunct="1">
              <a:lnSpc>
                <a:spcPct val="112000"/>
              </a:lnSpc>
              <a:spcBef>
                <a:spcPts val="0"/>
              </a:spcBef>
              <a:spcAft>
                <a:spcPts val="600"/>
              </a:spcAft>
              <a:buClrTx/>
              <a:buSzTx/>
              <a:buFont typeface="Arial" panose="020B0604020202020204" pitchFamily="34" charset="0"/>
              <a:buNone/>
              <a:tabLst/>
              <a:defRPr/>
            </a:pPr>
            <a:r>
              <a:rPr lang="en-US"/>
              <a:t>Click to edit Master text styles</a:t>
            </a:r>
          </a:p>
          <a:p>
            <a:pPr marL="0" marR="0" lvl="1" indent="0" algn="l" defTabSz="914400" rtl="0" eaLnBrk="1" fontAlgn="auto" latinLnBrk="0" hangingPunct="1">
              <a:lnSpc>
                <a:spcPct val="112000"/>
              </a:lnSpc>
              <a:spcBef>
                <a:spcPts val="0"/>
              </a:spcBef>
              <a:spcAft>
                <a:spcPts val="600"/>
              </a:spcAft>
              <a:buClrTx/>
              <a:buSzTx/>
              <a:buFont typeface="Arial" panose="020B0604020202020204" pitchFamily="34" charset="0"/>
              <a:buNone/>
              <a:tabLst/>
              <a:defRPr/>
            </a:pPr>
            <a:r>
              <a:rPr lang="en-US"/>
              <a:t>Second level</a:t>
            </a:r>
          </a:p>
          <a:p>
            <a:pPr marL="0" marR="0" lvl="2" indent="0" algn="l" defTabSz="914400" rtl="0" eaLnBrk="1" fontAlgn="auto" latinLnBrk="0" hangingPunct="1">
              <a:lnSpc>
                <a:spcPct val="112000"/>
              </a:lnSpc>
              <a:spcBef>
                <a:spcPts val="0"/>
              </a:spcBef>
              <a:spcAft>
                <a:spcPts val="600"/>
              </a:spcAft>
              <a:buClrTx/>
              <a:buSzTx/>
              <a:buFont typeface="Arial" panose="020B0604020202020204" pitchFamily="34" charset="0"/>
              <a:buNone/>
              <a:tabLst/>
              <a:defRPr/>
            </a:pPr>
            <a:r>
              <a:rPr lang="en-US"/>
              <a:t>Third level</a:t>
            </a:r>
          </a:p>
        </p:txBody>
      </p:sp>
      <p:sp>
        <p:nvSpPr>
          <p:cNvPr id="29" name="Text Placeholder 16">
            <a:extLst>
              <a:ext uri="{FF2B5EF4-FFF2-40B4-BE49-F238E27FC236}">
                <a16:creationId xmlns:a16="http://schemas.microsoft.com/office/drawing/2014/main" id="{9233B33E-DA9D-FEEE-493F-A635806C8F09}"/>
              </a:ext>
            </a:extLst>
          </p:cNvPr>
          <p:cNvSpPr>
            <a:spLocks noGrp="1"/>
          </p:cNvSpPr>
          <p:nvPr userDrawn="1">
            <p:ph type="body" sz="quarter" idx="20"/>
          </p:nvPr>
        </p:nvSpPr>
        <p:spPr>
          <a:xfrm>
            <a:off x="6295290" y="3771899"/>
            <a:ext cx="2286000" cy="2301883"/>
          </a:xfrm>
        </p:spPr>
        <p:txBody>
          <a:bodyPr tIns="45720" bIns="45720" numCol="1" spcCol="320040"/>
          <a:lstStyle>
            <a:lvl1pPr marL="0" indent="0">
              <a:lnSpc>
                <a:spcPct val="112000"/>
              </a:lnSpc>
              <a:buNone/>
              <a:defRPr sz="1700">
                <a:solidFill>
                  <a:schemeClr val="bg1"/>
                </a:solidFill>
                <a:latin typeface="+mn-lt"/>
              </a:defRPr>
            </a:lvl1pPr>
          </a:lstStyle>
          <a:p>
            <a:pPr marL="0" marR="0" lvl="0" indent="0" algn="l" defTabSz="914400" rtl="0" eaLnBrk="1" fontAlgn="auto" latinLnBrk="0" hangingPunct="1">
              <a:lnSpc>
                <a:spcPct val="112000"/>
              </a:lnSpc>
              <a:spcBef>
                <a:spcPts val="0"/>
              </a:spcBef>
              <a:spcAft>
                <a:spcPts val="600"/>
              </a:spcAft>
              <a:buClrTx/>
              <a:buSzTx/>
              <a:buFont typeface="Arial" panose="020B0604020202020204" pitchFamily="34" charset="0"/>
              <a:buNone/>
              <a:tabLst/>
              <a:defRPr/>
            </a:pPr>
            <a:r>
              <a:rPr lang="en-US"/>
              <a:t>Click to edit Master text styles</a:t>
            </a:r>
          </a:p>
          <a:p>
            <a:pPr marL="0" marR="0" lvl="1" indent="0" algn="l" defTabSz="914400" rtl="0" eaLnBrk="1" fontAlgn="auto" latinLnBrk="0" hangingPunct="1">
              <a:lnSpc>
                <a:spcPct val="112000"/>
              </a:lnSpc>
              <a:spcBef>
                <a:spcPts val="0"/>
              </a:spcBef>
              <a:spcAft>
                <a:spcPts val="600"/>
              </a:spcAft>
              <a:buClrTx/>
              <a:buSzTx/>
              <a:buFont typeface="Arial" panose="020B0604020202020204" pitchFamily="34" charset="0"/>
              <a:buNone/>
              <a:tabLst/>
              <a:defRPr/>
            </a:pPr>
            <a:r>
              <a:rPr lang="en-US"/>
              <a:t>Second level</a:t>
            </a:r>
          </a:p>
          <a:p>
            <a:pPr marL="0" marR="0" lvl="2" indent="0" algn="l" defTabSz="914400" rtl="0" eaLnBrk="1" fontAlgn="auto" latinLnBrk="0" hangingPunct="1">
              <a:lnSpc>
                <a:spcPct val="112000"/>
              </a:lnSpc>
              <a:spcBef>
                <a:spcPts val="0"/>
              </a:spcBef>
              <a:spcAft>
                <a:spcPts val="600"/>
              </a:spcAft>
              <a:buClrTx/>
              <a:buSzTx/>
              <a:buFont typeface="Arial" panose="020B0604020202020204" pitchFamily="34" charset="0"/>
              <a:buNone/>
              <a:tabLst/>
              <a:defRPr/>
            </a:pPr>
            <a:r>
              <a:rPr lang="en-US"/>
              <a:t>Third level</a:t>
            </a:r>
          </a:p>
        </p:txBody>
      </p:sp>
      <p:sp>
        <p:nvSpPr>
          <p:cNvPr id="28" name="Text Placeholder 16">
            <a:extLst>
              <a:ext uri="{FF2B5EF4-FFF2-40B4-BE49-F238E27FC236}">
                <a16:creationId xmlns:a16="http://schemas.microsoft.com/office/drawing/2014/main" id="{200A6EA3-D7AC-7AE0-2C0D-1A16300DFCFA}"/>
              </a:ext>
            </a:extLst>
          </p:cNvPr>
          <p:cNvSpPr>
            <a:spLocks noGrp="1"/>
          </p:cNvSpPr>
          <p:nvPr userDrawn="1">
            <p:ph type="body" sz="quarter" idx="19"/>
          </p:nvPr>
        </p:nvSpPr>
        <p:spPr>
          <a:xfrm>
            <a:off x="8985735" y="3771899"/>
            <a:ext cx="2286000" cy="2301883"/>
          </a:xfrm>
        </p:spPr>
        <p:txBody>
          <a:bodyPr tIns="45720" bIns="45720" numCol="1" spcCol="320040"/>
          <a:lstStyle>
            <a:lvl1pPr marL="0" indent="0">
              <a:lnSpc>
                <a:spcPct val="112000"/>
              </a:lnSpc>
              <a:buNone/>
              <a:defRPr sz="1700">
                <a:solidFill>
                  <a:schemeClr val="bg1"/>
                </a:solidFill>
                <a:latin typeface="+mn-lt"/>
              </a:defRPr>
            </a:lvl1pPr>
          </a:lstStyle>
          <a:p>
            <a:pPr marL="0" marR="0" lvl="0" indent="0" algn="l" defTabSz="914400" rtl="0" eaLnBrk="1" fontAlgn="auto" latinLnBrk="0" hangingPunct="1">
              <a:lnSpc>
                <a:spcPct val="112000"/>
              </a:lnSpc>
              <a:spcBef>
                <a:spcPts val="0"/>
              </a:spcBef>
              <a:spcAft>
                <a:spcPts val="600"/>
              </a:spcAft>
              <a:buClrTx/>
              <a:buSzTx/>
              <a:buFont typeface="Arial" panose="020B0604020202020204" pitchFamily="34" charset="0"/>
              <a:buNone/>
              <a:tabLst/>
              <a:defRPr/>
            </a:pPr>
            <a:r>
              <a:rPr lang="en-US"/>
              <a:t>Click to edit Master text styles</a:t>
            </a:r>
          </a:p>
          <a:p>
            <a:pPr marL="0" marR="0" lvl="1" indent="0" algn="l" defTabSz="914400" rtl="0" eaLnBrk="1" fontAlgn="auto" latinLnBrk="0" hangingPunct="1">
              <a:lnSpc>
                <a:spcPct val="112000"/>
              </a:lnSpc>
              <a:spcBef>
                <a:spcPts val="0"/>
              </a:spcBef>
              <a:spcAft>
                <a:spcPts val="600"/>
              </a:spcAft>
              <a:buClrTx/>
              <a:buSzTx/>
              <a:buFont typeface="Arial" panose="020B0604020202020204" pitchFamily="34" charset="0"/>
              <a:buNone/>
              <a:tabLst/>
              <a:defRPr/>
            </a:pPr>
            <a:r>
              <a:rPr lang="en-US"/>
              <a:t>Second level</a:t>
            </a:r>
          </a:p>
          <a:p>
            <a:pPr marL="0" marR="0" lvl="2" indent="0" algn="l" defTabSz="914400" rtl="0" eaLnBrk="1" fontAlgn="auto" latinLnBrk="0" hangingPunct="1">
              <a:lnSpc>
                <a:spcPct val="112000"/>
              </a:lnSpc>
              <a:spcBef>
                <a:spcPts val="0"/>
              </a:spcBef>
              <a:spcAft>
                <a:spcPts val="600"/>
              </a:spcAft>
              <a:buClrTx/>
              <a:buSzTx/>
              <a:buFont typeface="Arial" panose="020B0604020202020204" pitchFamily="34" charset="0"/>
              <a:buNone/>
              <a:tabLst/>
              <a:defRPr/>
            </a:pPr>
            <a:r>
              <a:rPr lang="en-US"/>
              <a:t>Third level</a:t>
            </a:r>
          </a:p>
        </p:txBody>
      </p:sp>
      <p:sp>
        <p:nvSpPr>
          <p:cNvPr id="12" name="TextBox 11">
            <a:extLst>
              <a:ext uri="{FF2B5EF4-FFF2-40B4-BE49-F238E27FC236}">
                <a16:creationId xmlns:a16="http://schemas.microsoft.com/office/drawing/2014/main" id="{DADE906A-5E60-207E-603C-FF11D6D2C61C}"/>
              </a:ext>
            </a:extLst>
          </p:cNvPr>
          <p:cNvSpPr txBox="1"/>
          <p:nvPr userDrawn="1"/>
        </p:nvSpPr>
        <p:spPr>
          <a:xfrm>
            <a:off x="457200" y="6400800"/>
            <a:ext cx="5638800" cy="228600"/>
          </a:xfrm>
          <a:prstGeom prst="rect">
            <a:avLst/>
          </a:prstGeom>
          <a:noFill/>
        </p:spPr>
        <p:txBody>
          <a:bodyPr wrap="square" lIns="0" tIns="0" rIns="0" bIns="0" anchor="b" anchorCtr="0">
            <a:noAutofit/>
          </a:bodyPr>
          <a:lstStyle/>
          <a:p>
            <a:pPr>
              <a:lnSpc>
                <a:spcPct val="150000"/>
              </a:lnSpc>
            </a:pPr>
            <a:r>
              <a:rPr lang="en-US" altLang="en-US" sz="900" dirty="0">
                <a:solidFill>
                  <a:schemeClr val="bg2">
                    <a:lumMod val="75000"/>
                  </a:schemeClr>
                </a:solidFill>
                <a:latin typeface="Arial" pitchFamily="34" charset="0"/>
                <a:cs typeface="Arial" pitchFamily="34" charset="0"/>
              </a:rPr>
              <a:t>https://www.dmas.virginia.gov/for-providers/school-based-services/</a:t>
            </a:r>
            <a:endParaRPr lang="en-US" altLang="en-US" sz="900" i="1" dirty="0">
              <a:solidFill>
                <a:schemeClr val="bg2">
                  <a:lumMod val="75000"/>
                </a:schemeClr>
              </a:solidFill>
              <a:latin typeface="Arial" pitchFamily="34" charset="0"/>
              <a:cs typeface="Arial" pitchFamily="34" charset="0"/>
            </a:endParaRP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userDrawn="1">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dirty="0"/>
          </a:p>
        </p:txBody>
      </p:sp>
    </p:spTree>
    <p:extLst>
      <p:ext uri="{BB962C8B-B14F-4D97-AF65-F5344CB8AC3E}">
        <p14:creationId xmlns:p14="http://schemas.microsoft.com/office/powerpoint/2010/main" val="1523887313"/>
      </p:ext>
    </p:extLst>
  </p:cSld>
  <p:clrMapOvr>
    <a:masterClrMapping/>
  </p:clrMapOvr>
  <p:extLst>
    <p:ext uri="{DCECCB84-F9BA-43D5-87BE-67443E8EF086}">
      <p15:sldGuideLst xmlns:p15="http://schemas.microsoft.com/office/powerpoint/2012/main">
        <p15:guide id="2" pos="3840" userDrawn="1">
          <p15:clr>
            <a:srgbClr val="FBAE40"/>
          </p15:clr>
        </p15:guide>
        <p15:guide id="3" orient="horz" pos="4032"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5" name="Content Placeholder 39">
            <a:extLst>
              <a:ext uri="{FF2B5EF4-FFF2-40B4-BE49-F238E27FC236}">
                <a16:creationId xmlns:a16="http://schemas.microsoft.com/office/drawing/2014/main" id="{26737604-6579-9A10-0473-BC759F60C1E4}"/>
              </a:ext>
              <a:ext uri="{C183D7F6-B498-43B3-948B-1728B52AA6E4}">
                <adec:decorative xmlns:adec="http://schemas.microsoft.com/office/drawing/2017/decorative" val="1"/>
              </a:ext>
            </a:extLst>
          </p:cNvPr>
          <p:cNvSpPr txBox="1">
            <a:spLocks/>
          </p:cNvSpPr>
          <p:nvPr userDrawn="1"/>
        </p:nvSpPr>
        <p:spPr>
          <a:xfrm>
            <a:off x="0" y="1371600"/>
            <a:ext cx="12192000" cy="4136065"/>
          </a:xfrm>
          <a:prstGeom prst="rect">
            <a:avLst/>
          </a:prstGeom>
          <a:solidFill>
            <a:schemeClr val="accent1"/>
          </a:solidFill>
        </p:spPr>
        <p:txBody>
          <a:bodyPr vert="horz" lIns="457200" tIns="393192" rIns="45720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p:txBody>
      </p:sp>
      <p:sp>
        <p:nvSpPr>
          <p:cNvPr id="18" name="Rectangle 17">
            <a:extLst>
              <a:ext uri="{FF2B5EF4-FFF2-40B4-BE49-F238E27FC236}">
                <a16:creationId xmlns:a16="http://schemas.microsoft.com/office/drawing/2014/main" id="{CB384CAC-762F-E5E0-D9A5-2D9F20AAD989}"/>
              </a:ext>
              <a:ext uri="{C183D7F6-B498-43B3-948B-1728B52AA6E4}">
                <adec:decorative xmlns:adec="http://schemas.microsoft.com/office/drawing/2017/decorative" val="1"/>
              </a:ext>
            </a:extLst>
          </p:cNvPr>
          <p:cNvSpPr/>
          <p:nvPr userDrawn="1"/>
        </p:nvSpPr>
        <p:spPr>
          <a:xfrm>
            <a:off x="0"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7B13A94-755A-29E1-4409-FC23026E41AB}"/>
              </a:ext>
            </a:extLst>
          </p:cNvPr>
          <p:cNvSpPr>
            <a:spLocks noGrp="1"/>
          </p:cNvSpPr>
          <p:nvPr userDrawn="1">
            <p:ph type="title"/>
          </p:nvPr>
        </p:nvSpPr>
        <p:spPr>
          <a:xfrm>
            <a:off x="914399" y="1786272"/>
            <a:ext cx="10363201" cy="3296093"/>
          </a:xfrm>
        </p:spPr>
        <p:txBody>
          <a:bodyPr anchor="ctr" anchorCtr="0"/>
          <a:lstStyle>
            <a:lvl1pPr algn="ctr">
              <a:defRPr sz="4300">
                <a:solidFill>
                  <a:schemeClr val="bg1"/>
                </a:solidFill>
              </a:defRPr>
            </a:lvl1pPr>
          </a:lstStyle>
          <a:p>
            <a:r>
              <a:rPr lang="en-US"/>
              <a:t>Click to edit Master title style</a:t>
            </a:r>
            <a:endParaRPr lang="en-US" dirty="0"/>
          </a:p>
        </p:txBody>
      </p:sp>
      <p:pic>
        <p:nvPicPr>
          <p:cNvPr id="7" name="Picture 12" descr="ForHealth Consulting at UMass Chan Medical School">
            <a:extLst>
              <a:ext uri="{FF2B5EF4-FFF2-40B4-BE49-F238E27FC236}">
                <a16:creationId xmlns:a16="http://schemas.microsoft.com/office/drawing/2014/main" id="{B02D81C5-55D3-CE1C-30AD-F56ACDA71EDA}"/>
              </a:ext>
              <a:ext uri="{C183D7F6-B498-43B3-948B-1728B52AA6E4}">
                <adec:decorative xmlns:adec="http://schemas.microsoft.com/office/drawing/2017/decorative" val="0"/>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9573757" y="429329"/>
            <a:ext cx="2212840" cy="442568"/>
          </a:xfrm>
          <a:prstGeom prst="rect">
            <a:avLst/>
          </a:prstGeom>
        </p:spPr>
      </p:pic>
      <p:sp>
        <p:nvSpPr>
          <p:cNvPr id="12" name="TextBox 11">
            <a:extLst>
              <a:ext uri="{FF2B5EF4-FFF2-40B4-BE49-F238E27FC236}">
                <a16:creationId xmlns:a16="http://schemas.microsoft.com/office/drawing/2014/main" id="{DADE906A-5E60-207E-603C-FF11D6D2C61C}"/>
              </a:ext>
            </a:extLst>
          </p:cNvPr>
          <p:cNvSpPr txBox="1"/>
          <p:nvPr userDrawn="1"/>
        </p:nvSpPr>
        <p:spPr>
          <a:xfrm>
            <a:off x="914400" y="6400800"/>
            <a:ext cx="5638800" cy="228600"/>
          </a:xfrm>
          <a:prstGeom prst="rect">
            <a:avLst/>
          </a:prstGeom>
          <a:noFill/>
        </p:spPr>
        <p:txBody>
          <a:bodyPr wrap="square" lIns="0" tIns="0" rIns="0" bIns="0" anchor="b" anchorCtr="0">
            <a:noAutofit/>
          </a:bodyPr>
          <a:lstStyle/>
          <a:p>
            <a:pPr>
              <a:lnSpc>
                <a:spcPct val="150000"/>
              </a:lnSpc>
            </a:pPr>
            <a:r>
              <a:rPr lang="en-US" altLang="en-US" sz="900" dirty="0">
                <a:solidFill>
                  <a:schemeClr val="bg2">
                    <a:lumMod val="75000"/>
                  </a:schemeClr>
                </a:solidFill>
                <a:latin typeface="Arial" pitchFamily="34" charset="0"/>
                <a:cs typeface="Arial" pitchFamily="34" charset="0"/>
              </a:rPr>
              <a:t>https://www.dmas.virginia.gov/for-providers/school-based-services/</a:t>
            </a:r>
            <a:endParaRPr lang="en-US" altLang="en-US" sz="900" i="1" dirty="0">
              <a:solidFill>
                <a:schemeClr val="bg2">
                  <a:lumMod val="75000"/>
                </a:schemeClr>
              </a:solidFill>
              <a:latin typeface="Arial" pitchFamily="34" charset="0"/>
              <a:cs typeface="Arial" pitchFamily="34" charset="0"/>
            </a:endParaRP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dirty="0"/>
          </a:p>
        </p:txBody>
      </p:sp>
    </p:spTree>
    <p:extLst>
      <p:ext uri="{BB962C8B-B14F-4D97-AF65-F5344CB8AC3E}">
        <p14:creationId xmlns:p14="http://schemas.microsoft.com/office/powerpoint/2010/main" val="2709878011"/>
      </p:ext>
    </p:extLst>
  </p:cSld>
  <p:clrMapOvr>
    <a:masterClrMapping/>
  </p:clrMapOvr>
  <p:extLst>
    <p:ext uri="{DCECCB84-F9BA-43D5-87BE-67443E8EF086}">
      <p15:sldGuideLst xmlns:p15="http://schemas.microsoft.com/office/powerpoint/2012/main">
        <p15:guide id="2" pos="3840" userDrawn="1">
          <p15:clr>
            <a:srgbClr val="FBAE40"/>
          </p15:clr>
        </p15:guide>
        <p15:guide id="3" orient="horz" pos="1152" userDrawn="1">
          <p15:clr>
            <a:srgbClr val="FBAE40"/>
          </p15:clr>
        </p15:guide>
        <p15:guide id="4" orient="horz" pos="864"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Divider_Alt">
    <p:spTree>
      <p:nvGrpSpPr>
        <p:cNvPr id="1" name=""/>
        <p:cNvGrpSpPr/>
        <p:nvPr/>
      </p:nvGrpSpPr>
      <p:grpSpPr>
        <a:xfrm>
          <a:off x="0" y="0"/>
          <a:ext cx="0" cy="0"/>
          <a:chOff x="0" y="0"/>
          <a:chExt cx="0" cy="0"/>
        </a:xfrm>
      </p:grpSpPr>
      <p:sp>
        <p:nvSpPr>
          <p:cNvPr id="5" name="Content Placeholder 39">
            <a:extLst>
              <a:ext uri="{FF2B5EF4-FFF2-40B4-BE49-F238E27FC236}">
                <a16:creationId xmlns:a16="http://schemas.microsoft.com/office/drawing/2014/main" id="{26737604-6579-9A10-0473-BC759F60C1E4}"/>
              </a:ext>
              <a:ext uri="{C183D7F6-B498-43B3-948B-1728B52AA6E4}">
                <adec:decorative xmlns:adec="http://schemas.microsoft.com/office/drawing/2017/decorative" val="1"/>
              </a:ext>
            </a:extLst>
          </p:cNvPr>
          <p:cNvSpPr txBox="1">
            <a:spLocks/>
          </p:cNvSpPr>
          <p:nvPr userDrawn="1"/>
        </p:nvSpPr>
        <p:spPr>
          <a:xfrm>
            <a:off x="0" y="1371600"/>
            <a:ext cx="12192000" cy="4136065"/>
          </a:xfrm>
          <a:prstGeom prst="rect">
            <a:avLst/>
          </a:prstGeom>
          <a:solidFill>
            <a:schemeClr val="tx2"/>
          </a:solidFill>
        </p:spPr>
        <p:txBody>
          <a:bodyPr vert="horz" lIns="457200" tIns="393192" rIns="45720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p:txBody>
      </p:sp>
      <p:sp>
        <p:nvSpPr>
          <p:cNvPr id="2" name="Title 1">
            <a:extLst>
              <a:ext uri="{FF2B5EF4-FFF2-40B4-BE49-F238E27FC236}">
                <a16:creationId xmlns:a16="http://schemas.microsoft.com/office/drawing/2014/main" id="{27B13A94-755A-29E1-4409-FC23026E41AB}"/>
              </a:ext>
            </a:extLst>
          </p:cNvPr>
          <p:cNvSpPr>
            <a:spLocks noGrp="1"/>
          </p:cNvSpPr>
          <p:nvPr userDrawn="1">
            <p:ph type="title"/>
          </p:nvPr>
        </p:nvSpPr>
        <p:spPr>
          <a:xfrm>
            <a:off x="914399" y="1786272"/>
            <a:ext cx="10363201" cy="3296093"/>
          </a:xfrm>
        </p:spPr>
        <p:txBody>
          <a:bodyPr anchor="ctr" anchorCtr="0"/>
          <a:lstStyle>
            <a:lvl1pPr algn="ctr">
              <a:defRPr sz="4300">
                <a:solidFill>
                  <a:schemeClr val="bg1"/>
                </a:solidFill>
              </a:defRPr>
            </a:lvl1pPr>
          </a:lstStyle>
          <a:p>
            <a:r>
              <a:rPr lang="en-US"/>
              <a:t>Click to edit Master title style</a:t>
            </a:r>
            <a:endParaRPr lang="en-US" dirty="0"/>
          </a:p>
        </p:txBody>
      </p:sp>
      <p:pic>
        <p:nvPicPr>
          <p:cNvPr id="7" name="Picture 12" descr="ForHealth Consulting at UMass Chan Medical School">
            <a:extLst>
              <a:ext uri="{FF2B5EF4-FFF2-40B4-BE49-F238E27FC236}">
                <a16:creationId xmlns:a16="http://schemas.microsoft.com/office/drawing/2014/main" id="{B02D81C5-55D3-CE1C-30AD-F56ACDA71EDA}"/>
              </a:ext>
              <a:ext uri="{C183D7F6-B498-43B3-948B-1728B52AA6E4}">
                <adec:decorative xmlns:adec="http://schemas.microsoft.com/office/drawing/2017/decorative" val="0"/>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9573757" y="429329"/>
            <a:ext cx="2212840" cy="442568"/>
          </a:xfrm>
          <a:prstGeom prst="rect">
            <a:avLst/>
          </a:prstGeom>
        </p:spPr>
      </p:pic>
      <p:sp>
        <p:nvSpPr>
          <p:cNvPr id="12" name="TextBox 11">
            <a:extLst>
              <a:ext uri="{FF2B5EF4-FFF2-40B4-BE49-F238E27FC236}">
                <a16:creationId xmlns:a16="http://schemas.microsoft.com/office/drawing/2014/main" id="{DADE906A-5E60-207E-603C-FF11D6D2C61C}"/>
              </a:ext>
            </a:extLst>
          </p:cNvPr>
          <p:cNvSpPr txBox="1"/>
          <p:nvPr userDrawn="1"/>
        </p:nvSpPr>
        <p:spPr>
          <a:xfrm>
            <a:off x="914399" y="6400800"/>
            <a:ext cx="5638800" cy="228600"/>
          </a:xfrm>
          <a:prstGeom prst="rect">
            <a:avLst/>
          </a:prstGeom>
          <a:noFill/>
        </p:spPr>
        <p:txBody>
          <a:bodyPr wrap="square" lIns="0" tIns="0" rIns="0" bIns="0" anchor="b" anchorCtr="0">
            <a:noAutofit/>
          </a:bodyPr>
          <a:lstStyle/>
          <a:p>
            <a:pPr>
              <a:lnSpc>
                <a:spcPct val="150000"/>
              </a:lnSpc>
            </a:pPr>
            <a:r>
              <a:rPr lang="en-US" altLang="en-US" sz="900" dirty="0">
                <a:solidFill>
                  <a:schemeClr val="bg2">
                    <a:lumMod val="75000"/>
                  </a:schemeClr>
                </a:solidFill>
                <a:latin typeface="Arial" pitchFamily="34" charset="0"/>
                <a:cs typeface="Arial" pitchFamily="34" charset="0"/>
              </a:rPr>
              <a:t>https://www.dmas.virginia.gov/for-providers/school-based-services/</a:t>
            </a:r>
            <a:endParaRPr lang="en-US" altLang="en-US" sz="900" i="1" dirty="0">
              <a:solidFill>
                <a:schemeClr val="bg2">
                  <a:lumMod val="75000"/>
                </a:schemeClr>
              </a:solidFill>
              <a:latin typeface="Arial" pitchFamily="34" charset="0"/>
              <a:cs typeface="Arial" pitchFamily="34" charset="0"/>
            </a:endParaRP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dirty="0"/>
          </a:p>
        </p:txBody>
      </p:sp>
    </p:spTree>
    <p:extLst>
      <p:ext uri="{BB962C8B-B14F-4D97-AF65-F5344CB8AC3E}">
        <p14:creationId xmlns:p14="http://schemas.microsoft.com/office/powerpoint/2010/main" val="4158857022"/>
      </p:ext>
    </p:extLst>
  </p:cSld>
  <p:clrMapOvr>
    <a:masterClrMapping/>
  </p:clrMapOvr>
  <p:extLst>
    <p:ext uri="{DCECCB84-F9BA-43D5-87BE-67443E8EF086}">
      <p15:sldGuideLst xmlns:p15="http://schemas.microsoft.com/office/powerpoint/2012/main">
        <p15:guide id="2" pos="3840" userDrawn="1">
          <p15:clr>
            <a:srgbClr val="FBAE40"/>
          </p15:clr>
        </p15:guide>
        <p15:guide id="3" orient="horz" pos="1152" userDrawn="1">
          <p15:clr>
            <a:srgbClr val="FBAE40"/>
          </p15:clr>
        </p15:guide>
        <p15:guide id="4" orient="horz" pos="864"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act Info_Alt. w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13A94-755A-29E1-4409-FC23026E41AB}"/>
              </a:ext>
            </a:extLst>
          </p:cNvPr>
          <p:cNvSpPr>
            <a:spLocks noGrp="1"/>
          </p:cNvSpPr>
          <p:nvPr userDrawn="1">
            <p:ph type="title"/>
          </p:nvPr>
        </p:nvSpPr>
        <p:spPr>
          <a:xfrm>
            <a:off x="914399" y="457201"/>
            <a:ext cx="8503921" cy="665514"/>
          </a:xfrm>
        </p:spPr>
        <p:txBody>
          <a:bodyPr/>
          <a:lstStyle>
            <a:lvl1pPr>
              <a:defRPr/>
            </a:lvl1pPr>
          </a:lstStyle>
          <a:p>
            <a:r>
              <a:rPr lang="en-US"/>
              <a:t>Click to edit Master title style</a:t>
            </a:r>
            <a:endParaRPr lang="en-US" dirty="0"/>
          </a:p>
        </p:txBody>
      </p:sp>
      <p:pic>
        <p:nvPicPr>
          <p:cNvPr id="7" name="Picture 12" descr="ForHealth Consulting at UMass Chan Medical School">
            <a:extLst>
              <a:ext uri="{FF2B5EF4-FFF2-40B4-BE49-F238E27FC236}">
                <a16:creationId xmlns:a16="http://schemas.microsoft.com/office/drawing/2014/main" id="{B02D81C5-55D3-CE1C-30AD-F56ACDA71EDA}"/>
              </a:ext>
              <a:ext uri="{C183D7F6-B498-43B3-948B-1728B52AA6E4}">
                <adec:decorative xmlns:adec="http://schemas.microsoft.com/office/drawing/2017/decorative" val="0"/>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9573757" y="429329"/>
            <a:ext cx="2212840" cy="442568"/>
          </a:xfrm>
          <a:prstGeom prst="rect">
            <a:avLst/>
          </a:prstGeom>
        </p:spPr>
      </p:pic>
      <p:sp>
        <p:nvSpPr>
          <p:cNvPr id="3" name="Content Placeholder 39">
            <a:extLst>
              <a:ext uri="{FF2B5EF4-FFF2-40B4-BE49-F238E27FC236}">
                <a16:creationId xmlns:a16="http://schemas.microsoft.com/office/drawing/2014/main" id="{0E9B9229-DC79-DE18-F6E5-62F5A8538571}"/>
              </a:ext>
              <a:ext uri="{C183D7F6-B498-43B3-948B-1728B52AA6E4}">
                <adec:decorative xmlns:adec="http://schemas.microsoft.com/office/drawing/2017/decorative" val="1"/>
              </a:ext>
            </a:extLst>
          </p:cNvPr>
          <p:cNvSpPr txBox="1">
            <a:spLocks/>
          </p:cNvSpPr>
          <p:nvPr userDrawn="1"/>
        </p:nvSpPr>
        <p:spPr>
          <a:xfrm>
            <a:off x="0" y="1371604"/>
            <a:ext cx="12192000" cy="5029195"/>
          </a:xfrm>
          <a:prstGeom prst="rect">
            <a:avLst/>
          </a:prstGeom>
          <a:solidFill>
            <a:schemeClr val="accent1">
              <a:alpha val="25000"/>
            </a:schemeClr>
          </a:solidFill>
        </p:spPr>
        <p:txBody>
          <a:bodyPr vert="horz" lIns="457200" tIns="393192" rIns="45720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p:txBody>
      </p:sp>
      <p:sp>
        <p:nvSpPr>
          <p:cNvPr id="10" name="Picture Placeholder 9">
            <a:extLst>
              <a:ext uri="{FF2B5EF4-FFF2-40B4-BE49-F238E27FC236}">
                <a16:creationId xmlns:a16="http://schemas.microsoft.com/office/drawing/2014/main" id="{84CF22AA-C3CB-7F0D-D362-1B41CC5E9B1F}"/>
              </a:ext>
              <a:ext uri="{C183D7F6-B498-43B3-948B-1728B52AA6E4}">
                <adec:decorative xmlns:adec="http://schemas.microsoft.com/office/drawing/2017/decorative" val="1"/>
              </a:ext>
            </a:extLst>
          </p:cNvPr>
          <p:cNvSpPr>
            <a:spLocks noGrp="1"/>
          </p:cNvSpPr>
          <p:nvPr>
            <p:ph type="pic" sz="quarter" idx="21"/>
          </p:nvPr>
        </p:nvSpPr>
        <p:spPr>
          <a:xfrm>
            <a:off x="1768570" y="2072390"/>
            <a:ext cx="1619224" cy="1577686"/>
          </a:xfrm>
          <a:solidFill>
            <a:schemeClr val="bg1"/>
          </a:solidFill>
        </p:spPr>
        <p:txBody>
          <a:bodyPr anchor="ctr" anchorCtr="0"/>
          <a:lstStyle>
            <a:lvl1pPr marL="0" indent="0" algn="ctr">
              <a:buNone/>
              <a:defRPr sz="1500"/>
            </a:lvl1pPr>
          </a:lstStyle>
          <a:p>
            <a:r>
              <a:rPr lang="en-US"/>
              <a:t>Click icon to add picture</a:t>
            </a:r>
            <a:endParaRPr lang="en-US" dirty="0"/>
          </a:p>
        </p:txBody>
      </p:sp>
      <p:sp>
        <p:nvSpPr>
          <p:cNvPr id="21" name="Content Placeholder 21">
            <a:extLst>
              <a:ext uri="{FF2B5EF4-FFF2-40B4-BE49-F238E27FC236}">
                <a16:creationId xmlns:a16="http://schemas.microsoft.com/office/drawing/2014/main" id="{F4F38E0E-7900-C474-267F-1E630EC92592}"/>
              </a:ext>
            </a:extLst>
          </p:cNvPr>
          <p:cNvSpPr>
            <a:spLocks noGrp="1"/>
          </p:cNvSpPr>
          <p:nvPr userDrawn="1">
            <p:ph sz="quarter" idx="20" hasCustomPrompt="1"/>
          </p:nvPr>
        </p:nvSpPr>
        <p:spPr>
          <a:xfrm>
            <a:off x="920796" y="3889948"/>
            <a:ext cx="3313926" cy="2167952"/>
          </a:xfrm>
        </p:spPr>
        <p:txBody>
          <a:bodyPr/>
          <a:lstStyle>
            <a:lvl1pPr marL="0" indent="0" algn="ctr">
              <a:spcAft>
                <a:spcPts val="500"/>
              </a:spcAft>
              <a:buNone/>
              <a:defRPr sz="2000">
                <a:solidFill>
                  <a:schemeClr val="tx2"/>
                </a:solidFill>
                <a:latin typeface="Georgia" panose="02040502050405020303" pitchFamily="18" charset="0"/>
              </a:defRPr>
            </a:lvl1pPr>
            <a:lvl2pPr marL="6350" indent="0" algn="ctr">
              <a:spcAft>
                <a:spcPts val="1200"/>
              </a:spcAft>
              <a:buNone/>
              <a:tabLst/>
              <a:defRPr sz="1400">
                <a:solidFill>
                  <a:schemeClr val="tx2"/>
                </a:solidFill>
              </a:defRPr>
            </a:lvl2pPr>
            <a:lvl3pPr marL="6350" indent="0" algn="ctr">
              <a:spcAft>
                <a:spcPts val="500"/>
              </a:spcAft>
              <a:buNone/>
              <a:tabLst/>
              <a:defRPr sz="1400">
                <a:solidFill>
                  <a:schemeClr val="tx2"/>
                </a:solidFill>
              </a:defRPr>
            </a:lvl3pPr>
            <a:lvl4pPr marL="6350" indent="0" algn="ctr">
              <a:spcAft>
                <a:spcPts val="1200"/>
              </a:spcAft>
              <a:buNone/>
              <a:tabLst/>
              <a:defRPr sz="1400">
                <a:solidFill>
                  <a:schemeClr val="tx2"/>
                </a:solidFill>
              </a:defRPr>
            </a:lvl4pPr>
            <a:lvl5pPr marL="6350" indent="0" algn="ctr">
              <a:buNone/>
              <a:tabLst/>
              <a:defRPr sz="1400">
                <a:solidFill>
                  <a:schemeClr val="tx2"/>
                </a:solidFill>
              </a:defRPr>
            </a:lvl5pPr>
          </a:lstStyle>
          <a:p>
            <a:pPr lvl="0"/>
            <a:r>
              <a:rPr lang="en-US" dirty="0"/>
              <a:t>Name</a:t>
            </a:r>
          </a:p>
          <a:p>
            <a:pPr lvl="1"/>
            <a:r>
              <a:rPr lang="en-US" dirty="0"/>
              <a:t>Title</a:t>
            </a:r>
          </a:p>
          <a:p>
            <a:pPr lvl="2"/>
            <a:r>
              <a:rPr lang="en-US" dirty="0"/>
              <a:t>Phone</a:t>
            </a:r>
          </a:p>
          <a:p>
            <a:pPr lvl="3"/>
            <a:r>
              <a:rPr lang="en-US" dirty="0"/>
              <a:t>Email</a:t>
            </a:r>
          </a:p>
          <a:p>
            <a:pPr lvl="4"/>
            <a:r>
              <a:rPr lang="en-US" dirty="0"/>
              <a:t>Other</a:t>
            </a:r>
          </a:p>
        </p:txBody>
      </p:sp>
      <p:sp>
        <p:nvSpPr>
          <p:cNvPr id="13" name="Picture Placeholder 9">
            <a:extLst>
              <a:ext uri="{FF2B5EF4-FFF2-40B4-BE49-F238E27FC236}">
                <a16:creationId xmlns:a16="http://schemas.microsoft.com/office/drawing/2014/main" id="{CE749ED0-9095-9291-C73A-4AF09FDE141F}"/>
              </a:ext>
              <a:ext uri="{C183D7F6-B498-43B3-948B-1728B52AA6E4}">
                <adec:decorative xmlns:adec="http://schemas.microsoft.com/office/drawing/2017/decorative" val="1"/>
              </a:ext>
            </a:extLst>
          </p:cNvPr>
          <p:cNvSpPr>
            <a:spLocks noGrp="1"/>
          </p:cNvSpPr>
          <p:nvPr>
            <p:ph type="pic" sz="quarter" idx="22"/>
          </p:nvPr>
        </p:nvSpPr>
        <p:spPr>
          <a:xfrm>
            <a:off x="5286802" y="2072390"/>
            <a:ext cx="1619224" cy="1577686"/>
          </a:xfrm>
          <a:solidFill>
            <a:schemeClr val="bg1"/>
          </a:solidFill>
        </p:spPr>
        <p:txBody>
          <a:bodyPr anchor="ctr" anchorCtr="0"/>
          <a:lstStyle>
            <a:lvl1pPr marL="0" indent="0" algn="ctr">
              <a:buNone/>
              <a:defRPr sz="1500"/>
            </a:lvl1pPr>
          </a:lstStyle>
          <a:p>
            <a:r>
              <a:rPr lang="en-US"/>
              <a:t>Click icon to add picture</a:t>
            </a:r>
            <a:endParaRPr lang="en-US" dirty="0"/>
          </a:p>
        </p:txBody>
      </p:sp>
      <p:sp>
        <p:nvSpPr>
          <p:cNvPr id="19" name="Content Placeholder 21">
            <a:extLst>
              <a:ext uri="{FF2B5EF4-FFF2-40B4-BE49-F238E27FC236}">
                <a16:creationId xmlns:a16="http://schemas.microsoft.com/office/drawing/2014/main" id="{5771A5CA-A565-ED2B-896E-1ABACBAAEDDC}"/>
              </a:ext>
            </a:extLst>
          </p:cNvPr>
          <p:cNvSpPr>
            <a:spLocks noGrp="1"/>
          </p:cNvSpPr>
          <p:nvPr userDrawn="1">
            <p:ph sz="quarter" idx="18" hasCustomPrompt="1"/>
          </p:nvPr>
        </p:nvSpPr>
        <p:spPr>
          <a:xfrm>
            <a:off x="4474563" y="3889948"/>
            <a:ext cx="3245363" cy="2167952"/>
          </a:xfrm>
        </p:spPr>
        <p:txBody>
          <a:bodyPr/>
          <a:lstStyle>
            <a:lvl1pPr marL="0" indent="0" algn="ctr">
              <a:spcAft>
                <a:spcPts val="500"/>
              </a:spcAft>
              <a:buNone/>
              <a:defRPr sz="2000">
                <a:solidFill>
                  <a:schemeClr val="tx2"/>
                </a:solidFill>
                <a:latin typeface="Georgia" panose="02040502050405020303" pitchFamily="18" charset="0"/>
              </a:defRPr>
            </a:lvl1pPr>
            <a:lvl2pPr marL="6350" indent="0" algn="ctr">
              <a:spcAft>
                <a:spcPts val="1200"/>
              </a:spcAft>
              <a:buNone/>
              <a:tabLst/>
              <a:defRPr sz="1400">
                <a:solidFill>
                  <a:schemeClr val="tx2"/>
                </a:solidFill>
              </a:defRPr>
            </a:lvl2pPr>
            <a:lvl3pPr marL="6350" indent="0" algn="ctr">
              <a:spcAft>
                <a:spcPts val="500"/>
              </a:spcAft>
              <a:buNone/>
              <a:tabLst/>
              <a:defRPr sz="1400">
                <a:solidFill>
                  <a:schemeClr val="tx2"/>
                </a:solidFill>
              </a:defRPr>
            </a:lvl3pPr>
            <a:lvl4pPr marL="6350" indent="0" algn="ctr">
              <a:spcAft>
                <a:spcPts val="1200"/>
              </a:spcAft>
              <a:buNone/>
              <a:tabLst/>
              <a:defRPr sz="1400">
                <a:solidFill>
                  <a:schemeClr val="tx2"/>
                </a:solidFill>
              </a:defRPr>
            </a:lvl4pPr>
            <a:lvl5pPr marL="6350" indent="0" algn="ctr">
              <a:buNone/>
              <a:tabLst/>
              <a:defRPr sz="1400">
                <a:solidFill>
                  <a:schemeClr val="tx2"/>
                </a:solidFill>
              </a:defRPr>
            </a:lvl5pPr>
          </a:lstStyle>
          <a:p>
            <a:pPr lvl="0"/>
            <a:r>
              <a:rPr lang="en-US" dirty="0"/>
              <a:t>Name</a:t>
            </a:r>
          </a:p>
          <a:p>
            <a:pPr lvl="1"/>
            <a:r>
              <a:rPr lang="en-US" dirty="0"/>
              <a:t>Title</a:t>
            </a:r>
          </a:p>
          <a:p>
            <a:pPr lvl="2"/>
            <a:r>
              <a:rPr lang="en-US" dirty="0"/>
              <a:t>Phone</a:t>
            </a:r>
          </a:p>
          <a:p>
            <a:pPr lvl="3"/>
            <a:r>
              <a:rPr lang="en-US" dirty="0"/>
              <a:t>Email</a:t>
            </a:r>
          </a:p>
          <a:p>
            <a:pPr lvl="4"/>
            <a:r>
              <a:rPr lang="en-US" dirty="0"/>
              <a:t>Other</a:t>
            </a:r>
          </a:p>
        </p:txBody>
      </p:sp>
      <p:sp>
        <p:nvSpPr>
          <p:cNvPr id="14" name="Picture Placeholder 9">
            <a:extLst>
              <a:ext uri="{FF2B5EF4-FFF2-40B4-BE49-F238E27FC236}">
                <a16:creationId xmlns:a16="http://schemas.microsoft.com/office/drawing/2014/main" id="{79E08975-34D5-0831-6477-112DF14AC7FC}"/>
              </a:ext>
              <a:ext uri="{C183D7F6-B498-43B3-948B-1728B52AA6E4}">
                <adec:decorative xmlns:adec="http://schemas.microsoft.com/office/drawing/2017/decorative" val="1"/>
              </a:ext>
            </a:extLst>
          </p:cNvPr>
          <p:cNvSpPr>
            <a:spLocks noGrp="1"/>
          </p:cNvSpPr>
          <p:nvPr>
            <p:ph type="pic" sz="quarter" idx="23"/>
          </p:nvPr>
        </p:nvSpPr>
        <p:spPr>
          <a:xfrm>
            <a:off x="8804206" y="2072390"/>
            <a:ext cx="1619224" cy="1577686"/>
          </a:xfrm>
          <a:solidFill>
            <a:schemeClr val="bg1"/>
          </a:solidFill>
        </p:spPr>
        <p:txBody>
          <a:bodyPr anchor="ctr" anchorCtr="0"/>
          <a:lstStyle>
            <a:lvl1pPr marL="0" indent="0" algn="ctr">
              <a:buNone/>
              <a:defRPr sz="1500"/>
            </a:lvl1pPr>
          </a:lstStyle>
          <a:p>
            <a:r>
              <a:rPr lang="en-US"/>
              <a:t>Click icon to add picture</a:t>
            </a:r>
            <a:endParaRPr lang="en-US" dirty="0"/>
          </a:p>
        </p:txBody>
      </p:sp>
      <p:sp>
        <p:nvSpPr>
          <p:cNvPr id="20" name="Content Placeholder 21">
            <a:extLst>
              <a:ext uri="{FF2B5EF4-FFF2-40B4-BE49-F238E27FC236}">
                <a16:creationId xmlns:a16="http://schemas.microsoft.com/office/drawing/2014/main" id="{BB8C8E6E-6302-5049-2CAF-6475B0C3BE93}"/>
              </a:ext>
            </a:extLst>
          </p:cNvPr>
          <p:cNvSpPr>
            <a:spLocks noGrp="1"/>
          </p:cNvSpPr>
          <p:nvPr userDrawn="1">
            <p:ph sz="quarter" idx="19" hasCustomPrompt="1"/>
          </p:nvPr>
        </p:nvSpPr>
        <p:spPr>
          <a:xfrm>
            <a:off x="7947911" y="3889948"/>
            <a:ext cx="3331815" cy="2167952"/>
          </a:xfrm>
        </p:spPr>
        <p:txBody>
          <a:bodyPr/>
          <a:lstStyle>
            <a:lvl1pPr marL="0" indent="0" algn="ctr">
              <a:spcAft>
                <a:spcPts val="500"/>
              </a:spcAft>
              <a:buNone/>
              <a:defRPr sz="2000">
                <a:solidFill>
                  <a:schemeClr val="tx2"/>
                </a:solidFill>
                <a:latin typeface="Georgia" panose="02040502050405020303" pitchFamily="18" charset="0"/>
              </a:defRPr>
            </a:lvl1pPr>
            <a:lvl2pPr marL="6350" indent="0" algn="ctr">
              <a:spcAft>
                <a:spcPts val="1200"/>
              </a:spcAft>
              <a:buNone/>
              <a:tabLst/>
              <a:defRPr sz="1400">
                <a:solidFill>
                  <a:schemeClr val="tx2"/>
                </a:solidFill>
              </a:defRPr>
            </a:lvl2pPr>
            <a:lvl3pPr marL="6350" indent="0" algn="ctr">
              <a:spcAft>
                <a:spcPts val="500"/>
              </a:spcAft>
              <a:buNone/>
              <a:tabLst/>
              <a:defRPr sz="1400">
                <a:solidFill>
                  <a:schemeClr val="tx2"/>
                </a:solidFill>
              </a:defRPr>
            </a:lvl3pPr>
            <a:lvl4pPr marL="6350" indent="0" algn="ctr">
              <a:spcAft>
                <a:spcPts val="1200"/>
              </a:spcAft>
              <a:buNone/>
              <a:tabLst/>
              <a:defRPr sz="1400">
                <a:solidFill>
                  <a:schemeClr val="tx2"/>
                </a:solidFill>
              </a:defRPr>
            </a:lvl4pPr>
            <a:lvl5pPr marL="6350" indent="0" algn="ctr">
              <a:buNone/>
              <a:tabLst/>
              <a:defRPr sz="1400">
                <a:solidFill>
                  <a:schemeClr val="tx2"/>
                </a:solidFill>
              </a:defRPr>
            </a:lvl5pPr>
          </a:lstStyle>
          <a:p>
            <a:pPr lvl="0"/>
            <a:r>
              <a:rPr lang="en-US" dirty="0"/>
              <a:t>Name</a:t>
            </a:r>
          </a:p>
          <a:p>
            <a:pPr lvl="1"/>
            <a:r>
              <a:rPr lang="en-US" dirty="0"/>
              <a:t>Title</a:t>
            </a:r>
          </a:p>
          <a:p>
            <a:pPr lvl="2"/>
            <a:r>
              <a:rPr lang="en-US" dirty="0"/>
              <a:t>Phone</a:t>
            </a:r>
          </a:p>
          <a:p>
            <a:pPr lvl="3"/>
            <a:r>
              <a:rPr lang="en-US" dirty="0"/>
              <a:t>Email</a:t>
            </a:r>
          </a:p>
          <a:p>
            <a:pPr lvl="4"/>
            <a:r>
              <a:rPr lang="en-US" dirty="0"/>
              <a:t>Other</a:t>
            </a:r>
          </a:p>
        </p:txBody>
      </p:sp>
      <p:sp>
        <p:nvSpPr>
          <p:cNvPr id="12" name="TextBox 11">
            <a:extLst>
              <a:ext uri="{FF2B5EF4-FFF2-40B4-BE49-F238E27FC236}">
                <a16:creationId xmlns:a16="http://schemas.microsoft.com/office/drawing/2014/main" id="{DADE906A-5E60-207E-603C-FF11D6D2C61C}"/>
              </a:ext>
            </a:extLst>
          </p:cNvPr>
          <p:cNvSpPr txBox="1"/>
          <p:nvPr userDrawn="1"/>
        </p:nvSpPr>
        <p:spPr>
          <a:xfrm>
            <a:off x="914400" y="6400800"/>
            <a:ext cx="5181600" cy="228600"/>
          </a:xfrm>
          <a:prstGeom prst="rect">
            <a:avLst/>
          </a:prstGeom>
          <a:noFill/>
        </p:spPr>
        <p:txBody>
          <a:bodyPr wrap="square" lIns="0" tIns="0" rIns="0" bIns="0" anchor="b" anchorCtr="0">
            <a:noAutofit/>
          </a:bodyPr>
          <a:lstStyle/>
          <a:p>
            <a:pPr>
              <a:lnSpc>
                <a:spcPct val="150000"/>
              </a:lnSpc>
            </a:pPr>
            <a:r>
              <a:rPr lang="en-US" altLang="en-US" sz="900" dirty="0">
                <a:solidFill>
                  <a:schemeClr val="bg2">
                    <a:lumMod val="75000"/>
                  </a:schemeClr>
                </a:solidFill>
                <a:latin typeface="Arial" pitchFamily="34" charset="0"/>
                <a:cs typeface="Arial" pitchFamily="34" charset="0"/>
              </a:rPr>
              <a:t>https://www.dmas.virginia.gov/for-providers/school-based-services/</a:t>
            </a:r>
            <a:endParaRPr lang="en-US" altLang="en-US" sz="900" i="1" dirty="0">
              <a:solidFill>
                <a:schemeClr val="bg2">
                  <a:lumMod val="75000"/>
                </a:schemeClr>
              </a:solidFill>
              <a:latin typeface="Arial" pitchFamily="34" charset="0"/>
              <a:cs typeface="Arial" pitchFamily="34" charset="0"/>
            </a:endParaRP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userDrawn="1">
            <p:ph type="sldNum" sz="quarter" idx="12"/>
          </p:nvPr>
        </p:nvSpPr>
        <p:spPr>
          <a:xfrm>
            <a:off x="11277600" y="6411749"/>
            <a:ext cx="457200" cy="217651"/>
          </a:xfrm>
          <a:prstGeom prst="rect">
            <a:avLst/>
          </a:prstGeom>
        </p:spPr>
        <p:txBody>
          <a:bodyPr/>
          <a:lstStyle>
            <a:lvl1pPr>
              <a:defRPr sz="900">
                <a:solidFill>
                  <a:schemeClr val="bg2">
                    <a:lumMod val="75000"/>
                  </a:schemeClr>
                </a:solidFill>
              </a:defRPr>
            </a:lvl1pPr>
          </a:lstStyle>
          <a:p>
            <a:fld id="{369026CA-FCD3-9147-8CC6-4862EFF526B8}" type="slidenum">
              <a:rPr lang="en-US" smtClean="0"/>
              <a:pPr/>
              <a:t>‹#›</a:t>
            </a:fld>
            <a:endParaRPr lang="en-US" dirty="0"/>
          </a:p>
        </p:txBody>
      </p:sp>
    </p:spTree>
    <p:extLst>
      <p:ext uri="{BB962C8B-B14F-4D97-AF65-F5344CB8AC3E}">
        <p14:creationId xmlns:p14="http://schemas.microsoft.com/office/powerpoint/2010/main" val="680675426"/>
      </p:ext>
    </p:extLst>
  </p:cSld>
  <p:clrMapOvr>
    <a:masterClrMapping/>
  </p:clrMapOvr>
  <p:extLst>
    <p:ext uri="{DCECCB84-F9BA-43D5-87BE-67443E8EF086}">
      <p15:sldGuideLst xmlns:p15="http://schemas.microsoft.com/office/powerpoint/2012/main">
        <p15:guide id="2" pos="3840">
          <p15:clr>
            <a:srgbClr val="FBAE40"/>
          </p15:clr>
        </p15:guide>
        <p15:guide id="3" orient="horz" pos="1296">
          <p15:clr>
            <a:srgbClr val="FBAE40"/>
          </p15:clr>
        </p15:guide>
        <p15:guide id="4" pos="2688" userDrawn="1">
          <p15:clr>
            <a:srgbClr val="FBAE40"/>
          </p15:clr>
        </p15:guide>
        <p15:guide id="5" pos="4992"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act Info_Dk.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13A94-755A-29E1-4409-FC23026E41AB}"/>
              </a:ext>
            </a:extLst>
          </p:cNvPr>
          <p:cNvSpPr>
            <a:spLocks noGrp="1"/>
          </p:cNvSpPr>
          <p:nvPr userDrawn="1">
            <p:ph type="title"/>
          </p:nvPr>
        </p:nvSpPr>
        <p:spPr>
          <a:xfrm>
            <a:off x="914399" y="457201"/>
            <a:ext cx="8503921" cy="665514"/>
          </a:xfrm>
        </p:spPr>
        <p:txBody>
          <a:bodyPr/>
          <a:lstStyle>
            <a:lvl1pPr>
              <a:defRPr/>
            </a:lvl1pPr>
          </a:lstStyle>
          <a:p>
            <a:r>
              <a:rPr lang="en-US"/>
              <a:t>Click to edit Master title style</a:t>
            </a:r>
            <a:endParaRPr lang="en-US" dirty="0"/>
          </a:p>
        </p:txBody>
      </p:sp>
      <p:pic>
        <p:nvPicPr>
          <p:cNvPr id="7" name="Picture 12" descr="ForHealth Consulting at UMass Chan Medical School">
            <a:extLst>
              <a:ext uri="{FF2B5EF4-FFF2-40B4-BE49-F238E27FC236}">
                <a16:creationId xmlns:a16="http://schemas.microsoft.com/office/drawing/2014/main" id="{B02D81C5-55D3-CE1C-30AD-F56ACDA71EDA}"/>
              </a:ext>
              <a:ext uri="{C183D7F6-B498-43B3-948B-1728B52AA6E4}">
                <adec:decorative xmlns:adec="http://schemas.microsoft.com/office/drawing/2017/decorative" val="0"/>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9573757" y="429329"/>
            <a:ext cx="2212840" cy="442568"/>
          </a:xfrm>
          <a:prstGeom prst="rect">
            <a:avLst/>
          </a:prstGeom>
        </p:spPr>
      </p:pic>
      <p:sp>
        <p:nvSpPr>
          <p:cNvPr id="3" name="Content Placeholder 39">
            <a:extLst>
              <a:ext uri="{FF2B5EF4-FFF2-40B4-BE49-F238E27FC236}">
                <a16:creationId xmlns:a16="http://schemas.microsoft.com/office/drawing/2014/main" id="{0E9B9229-DC79-DE18-F6E5-62F5A8538571}"/>
              </a:ext>
              <a:ext uri="{C183D7F6-B498-43B3-948B-1728B52AA6E4}">
                <adec:decorative xmlns:adec="http://schemas.microsoft.com/office/drawing/2017/decorative" val="1"/>
              </a:ext>
            </a:extLst>
          </p:cNvPr>
          <p:cNvSpPr txBox="1">
            <a:spLocks/>
          </p:cNvSpPr>
          <p:nvPr userDrawn="1"/>
        </p:nvSpPr>
        <p:spPr>
          <a:xfrm>
            <a:off x="0" y="1371604"/>
            <a:ext cx="12192000" cy="5029195"/>
          </a:xfrm>
          <a:prstGeom prst="rect">
            <a:avLst/>
          </a:prstGeom>
          <a:solidFill>
            <a:schemeClr val="tx2"/>
          </a:solidFill>
        </p:spPr>
        <p:txBody>
          <a:bodyPr vert="horz" lIns="457200" tIns="393192" rIns="45720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p:txBody>
      </p:sp>
      <p:sp>
        <p:nvSpPr>
          <p:cNvPr id="21" name="Content Placeholder 21">
            <a:extLst>
              <a:ext uri="{FF2B5EF4-FFF2-40B4-BE49-F238E27FC236}">
                <a16:creationId xmlns:a16="http://schemas.microsoft.com/office/drawing/2014/main" id="{F4F38E0E-7900-C474-267F-1E630EC92592}"/>
              </a:ext>
            </a:extLst>
          </p:cNvPr>
          <p:cNvSpPr>
            <a:spLocks noGrp="1"/>
          </p:cNvSpPr>
          <p:nvPr userDrawn="1">
            <p:ph sz="quarter" idx="20" hasCustomPrompt="1"/>
          </p:nvPr>
        </p:nvSpPr>
        <p:spPr>
          <a:xfrm>
            <a:off x="920795" y="2285997"/>
            <a:ext cx="3364767" cy="3771903"/>
          </a:xfrm>
        </p:spPr>
        <p:txBody>
          <a:bodyPr/>
          <a:lstStyle>
            <a:lvl1pPr marL="0" indent="0" algn="ctr">
              <a:spcAft>
                <a:spcPts val="500"/>
              </a:spcAft>
              <a:buNone/>
              <a:defRPr sz="2000">
                <a:solidFill>
                  <a:schemeClr val="bg1"/>
                </a:solidFill>
                <a:latin typeface="Georgia" panose="02040502050405020303" pitchFamily="18" charset="0"/>
              </a:defRPr>
            </a:lvl1pPr>
            <a:lvl2pPr marL="6350" indent="0" algn="ctr">
              <a:spcAft>
                <a:spcPts val="1200"/>
              </a:spcAft>
              <a:buNone/>
              <a:tabLst/>
              <a:defRPr sz="1400">
                <a:solidFill>
                  <a:schemeClr val="bg1"/>
                </a:solidFill>
              </a:defRPr>
            </a:lvl2pPr>
            <a:lvl3pPr marL="6350" indent="0" algn="ctr">
              <a:spcAft>
                <a:spcPts val="500"/>
              </a:spcAft>
              <a:buNone/>
              <a:tabLst/>
              <a:defRPr sz="1400">
                <a:solidFill>
                  <a:schemeClr val="bg1"/>
                </a:solidFill>
              </a:defRPr>
            </a:lvl3pPr>
            <a:lvl4pPr marL="6350" indent="0" algn="ctr">
              <a:spcAft>
                <a:spcPts val="1200"/>
              </a:spcAft>
              <a:buNone/>
              <a:tabLst/>
              <a:defRPr sz="1400">
                <a:solidFill>
                  <a:schemeClr val="bg1"/>
                </a:solidFill>
              </a:defRPr>
            </a:lvl4pPr>
            <a:lvl5pPr marL="6350" indent="0" algn="ctr">
              <a:buNone/>
              <a:tabLst/>
              <a:defRPr sz="1400">
                <a:solidFill>
                  <a:schemeClr val="bg1"/>
                </a:solidFill>
              </a:defRPr>
            </a:lvl5pPr>
          </a:lstStyle>
          <a:p>
            <a:pPr lvl="0"/>
            <a:r>
              <a:rPr lang="en-US" dirty="0"/>
              <a:t>Name</a:t>
            </a:r>
          </a:p>
          <a:p>
            <a:pPr lvl="1"/>
            <a:r>
              <a:rPr lang="en-US" dirty="0"/>
              <a:t>Title</a:t>
            </a:r>
          </a:p>
          <a:p>
            <a:pPr lvl="2"/>
            <a:r>
              <a:rPr lang="en-US" dirty="0"/>
              <a:t>Phone</a:t>
            </a:r>
          </a:p>
          <a:p>
            <a:pPr lvl="3"/>
            <a:r>
              <a:rPr lang="en-US" dirty="0"/>
              <a:t>Email</a:t>
            </a:r>
          </a:p>
          <a:p>
            <a:pPr lvl="4"/>
            <a:r>
              <a:rPr lang="en-US" dirty="0"/>
              <a:t>Other</a:t>
            </a:r>
          </a:p>
        </p:txBody>
      </p:sp>
      <p:sp>
        <p:nvSpPr>
          <p:cNvPr id="19" name="Content Placeholder 21">
            <a:extLst>
              <a:ext uri="{FF2B5EF4-FFF2-40B4-BE49-F238E27FC236}">
                <a16:creationId xmlns:a16="http://schemas.microsoft.com/office/drawing/2014/main" id="{5771A5CA-A565-ED2B-896E-1ABACBAAEDDC}"/>
              </a:ext>
            </a:extLst>
          </p:cNvPr>
          <p:cNvSpPr>
            <a:spLocks noGrp="1"/>
          </p:cNvSpPr>
          <p:nvPr userDrawn="1">
            <p:ph sz="quarter" idx="18" hasCustomPrompt="1"/>
          </p:nvPr>
        </p:nvSpPr>
        <p:spPr>
          <a:xfrm>
            <a:off x="4567599" y="2285997"/>
            <a:ext cx="3062914" cy="3771903"/>
          </a:xfrm>
        </p:spPr>
        <p:txBody>
          <a:bodyPr/>
          <a:lstStyle>
            <a:lvl1pPr marL="0" indent="0" algn="ctr">
              <a:spcAft>
                <a:spcPts val="500"/>
              </a:spcAft>
              <a:buNone/>
              <a:defRPr sz="2000">
                <a:solidFill>
                  <a:schemeClr val="bg1"/>
                </a:solidFill>
                <a:latin typeface="Georgia" panose="02040502050405020303" pitchFamily="18" charset="0"/>
              </a:defRPr>
            </a:lvl1pPr>
            <a:lvl2pPr marL="6350" indent="0" algn="ctr">
              <a:spcAft>
                <a:spcPts val="1200"/>
              </a:spcAft>
              <a:buNone/>
              <a:tabLst/>
              <a:defRPr sz="1400">
                <a:solidFill>
                  <a:schemeClr val="bg1"/>
                </a:solidFill>
              </a:defRPr>
            </a:lvl2pPr>
            <a:lvl3pPr marL="6350" indent="0" algn="ctr">
              <a:spcAft>
                <a:spcPts val="500"/>
              </a:spcAft>
              <a:buNone/>
              <a:tabLst/>
              <a:defRPr sz="1400">
                <a:solidFill>
                  <a:schemeClr val="bg1"/>
                </a:solidFill>
              </a:defRPr>
            </a:lvl3pPr>
            <a:lvl4pPr marL="6350" indent="0" algn="ctr">
              <a:spcAft>
                <a:spcPts val="1200"/>
              </a:spcAft>
              <a:buNone/>
              <a:tabLst/>
              <a:defRPr sz="1400">
                <a:solidFill>
                  <a:schemeClr val="bg1"/>
                </a:solidFill>
              </a:defRPr>
            </a:lvl4pPr>
            <a:lvl5pPr marL="6350" indent="0" algn="ctr">
              <a:buNone/>
              <a:tabLst/>
              <a:defRPr sz="1400">
                <a:solidFill>
                  <a:schemeClr val="bg1"/>
                </a:solidFill>
              </a:defRPr>
            </a:lvl5pPr>
          </a:lstStyle>
          <a:p>
            <a:pPr lvl="0"/>
            <a:r>
              <a:rPr lang="en-US" dirty="0"/>
              <a:t>Name</a:t>
            </a:r>
          </a:p>
          <a:p>
            <a:pPr lvl="1"/>
            <a:r>
              <a:rPr lang="en-US" dirty="0"/>
              <a:t>Title</a:t>
            </a:r>
          </a:p>
          <a:p>
            <a:pPr lvl="2"/>
            <a:r>
              <a:rPr lang="en-US" dirty="0"/>
              <a:t>Phone</a:t>
            </a:r>
          </a:p>
          <a:p>
            <a:pPr lvl="3"/>
            <a:r>
              <a:rPr lang="en-US" dirty="0"/>
              <a:t>Email</a:t>
            </a:r>
          </a:p>
          <a:p>
            <a:pPr lvl="4"/>
            <a:r>
              <a:rPr lang="en-US" dirty="0"/>
              <a:t>Other</a:t>
            </a:r>
          </a:p>
        </p:txBody>
      </p:sp>
      <p:sp>
        <p:nvSpPr>
          <p:cNvPr id="20" name="Content Placeholder 21">
            <a:extLst>
              <a:ext uri="{FF2B5EF4-FFF2-40B4-BE49-F238E27FC236}">
                <a16:creationId xmlns:a16="http://schemas.microsoft.com/office/drawing/2014/main" id="{BB8C8E6E-6302-5049-2CAF-6475B0C3BE93}"/>
              </a:ext>
            </a:extLst>
          </p:cNvPr>
          <p:cNvSpPr>
            <a:spLocks noGrp="1"/>
          </p:cNvSpPr>
          <p:nvPr userDrawn="1">
            <p:ph sz="quarter" idx="19" hasCustomPrompt="1"/>
          </p:nvPr>
        </p:nvSpPr>
        <p:spPr>
          <a:xfrm>
            <a:off x="7903993" y="2285997"/>
            <a:ext cx="3375733" cy="3771903"/>
          </a:xfrm>
        </p:spPr>
        <p:txBody>
          <a:bodyPr/>
          <a:lstStyle>
            <a:lvl1pPr marL="0" indent="0" algn="ctr">
              <a:spcAft>
                <a:spcPts val="500"/>
              </a:spcAft>
              <a:buNone/>
              <a:defRPr sz="2000">
                <a:solidFill>
                  <a:schemeClr val="bg1"/>
                </a:solidFill>
                <a:latin typeface="Georgia" panose="02040502050405020303" pitchFamily="18" charset="0"/>
              </a:defRPr>
            </a:lvl1pPr>
            <a:lvl2pPr marL="6350" indent="0" algn="ctr">
              <a:spcAft>
                <a:spcPts val="1200"/>
              </a:spcAft>
              <a:buNone/>
              <a:tabLst/>
              <a:defRPr sz="1400">
                <a:solidFill>
                  <a:schemeClr val="bg1"/>
                </a:solidFill>
              </a:defRPr>
            </a:lvl2pPr>
            <a:lvl3pPr marL="6350" indent="0" algn="ctr">
              <a:spcAft>
                <a:spcPts val="500"/>
              </a:spcAft>
              <a:buNone/>
              <a:tabLst/>
              <a:defRPr sz="1400">
                <a:solidFill>
                  <a:schemeClr val="bg1"/>
                </a:solidFill>
              </a:defRPr>
            </a:lvl3pPr>
            <a:lvl4pPr marL="6350" indent="0" algn="ctr">
              <a:spcAft>
                <a:spcPts val="1200"/>
              </a:spcAft>
              <a:buNone/>
              <a:tabLst/>
              <a:defRPr sz="1400">
                <a:solidFill>
                  <a:schemeClr val="bg1"/>
                </a:solidFill>
              </a:defRPr>
            </a:lvl4pPr>
            <a:lvl5pPr marL="6350" indent="0" algn="ctr">
              <a:buNone/>
              <a:tabLst/>
              <a:defRPr sz="1400">
                <a:solidFill>
                  <a:schemeClr val="bg1"/>
                </a:solidFill>
              </a:defRPr>
            </a:lvl5pPr>
          </a:lstStyle>
          <a:p>
            <a:pPr lvl="0"/>
            <a:r>
              <a:rPr lang="en-US" dirty="0"/>
              <a:t>Name</a:t>
            </a:r>
          </a:p>
          <a:p>
            <a:pPr lvl="1"/>
            <a:r>
              <a:rPr lang="en-US" dirty="0"/>
              <a:t>Title</a:t>
            </a:r>
          </a:p>
          <a:p>
            <a:pPr lvl="2"/>
            <a:r>
              <a:rPr lang="en-US" dirty="0"/>
              <a:t>Phone</a:t>
            </a:r>
          </a:p>
          <a:p>
            <a:pPr lvl="3"/>
            <a:r>
              <a:rPr lang="en-US" dirty="0"/>
              <a:t>Email</a:t>
            </a:r>
          </a:p>
          <a:p>
            <a:pPr lvl="4"/>
            <a:r>
              <a:rPr lang="en-US" dirty="0"/>
              <a:t>Other</a:t>
            </a:r>
          </a:p>
        </p:txBody>
      </p:sp>
      <p:sp>
        <p:nvSpPr>
          <p:cNvPr id="12" name="TextBox 11">
            <a:extLst>
              <a:ext uri="{FF2B5EF4-FFF2-40B4-BE49-F238E27FC236}">
                <a16:creationId xmlns:a16="http://schemas.microsoft.com/office/drawing/2014/main" id="{DADE906A-5E60-207E-603C-FF11D6D2C61C}"/>
              </a:ext>
            </a:extLst>
          </p:cNvPr>
          <p:cNvSpPr txBox="1"/>
          <p:nvPr userDrawn="1"/>
        </p:nvSpPr>
        <p:spPr>
          <a:xfrm>
            <a:off x="914400" y="6400800"/>
            <a:ext cx="5181600" cy="228600"/>
          </a:xfrm>
          <a:prstGeom prst="rect">
            <a:avLst/>
          </a:prstGeom>
          <a:noFill/>
        </p:spPr>
        <p:txBody>
          <a:bodyPr wrap="square" lIns="0" tIns="0" rIns="0" bIns="0" anchor="b" anchorCtr="0">
            <a:noAutofit/>
          </a:bodyPr>
          <a:lstStyle/>
          <a:p>
            <a:pPr>
              <a:lnSpc>
                <a:spcPct val="150000"/>
              </a:lnSpc>
            </a:pPr>
            <a:r>
              <a:rPr lang="en-US" altLang="en-US" sz="900" dirty="0">
                <a:solidFill>
                  <a:schemeClr val="bg2">
                    <a:lumMod val="75000"/>
                  </a:schemeClr>
                </a:solidFill>
                <a:latin typeface="Arial" pitchFamily="34" charset="0"/>
                <a:cs typeface="Arial" pitchFamily="34" charset="0"/>
              </a:rPr>
              <a:t>https://www.dmas.virginia.gov/for-providers/school-based-services/</a:t>
            </a:r>
            <a:endParaRPr lang="en-US" altLang="en-US" sz="900" i="1" dirty="0">
              <a:solidFill>
                <a:schemeClr val="bg2">
                  <a:lumMod val="75000"/>
                </a:schemeClr>
              </a:solidFill>
              <a:latin typeface="Arial" pitchFamily="34" charset="0"/>
              <a:cs typeface="Arial" pitchFamily="34" charset="0"/>
            </a:endParaRP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userDrawn="1">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dirty="0"/>
          </a:p>
        </p:txBody>
      </p:sp>
    </p:spTree>
    <p:extLst>
      <p:ext uri="{BB962C8B-B14F-4D97-AF65-F5344CB8AC3E}">
        <p14:creationId xmlns:p14="http://schemas.microsoft.com/office/powerpoint/2010/main" val="3681195645"/>
      </p:ext>
    </p:extLst>
  </p:cSld>
  <p:clrMapOvr>
    <a:masterClrMapping/>
  </p:clrMapOvr>
  <p:extLst>
    <p:ext uri="{DCECCB84-F9BA-43D5-87BE-67443E8EF086}">
      <p15:sldGuideLst xmlns:p15="http://schemas.microsoft.com/office/powerpoint/2012/main">
        <p15:guide id="2" pos="3840">
          <p15:clr>
            <a:srgbClr val="FBAE40"/>
          </p15:clr>
        </p15:guide>
        <p15:guide id="3" orient="horz" pos="1152">
          <p15:clr>
            <a:srgbClr val="FBAE40"/>
          </p15:clr>
        </p15:guide>
        <p15:guide id="4" pos="4992" userDrawn="1">
          <p15:clr>
            <a:srgbClr val="FBAE40"/>
          </p15:clr>
        </p15:guide>
        <p15:guide id="5" pos="2688"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hank You Slid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13A94-755A-29E1-4409-FC23026E41AB}"/>
              </a:ext>
            </a:extLst>
          </p:cNvPr>
          <p:cNvSpPr>
            <a:spLocks noGrp="1"/>
          </p:cNvSpPr>
          <p:nvPr userDrawn="1">
            <p:ph type="title" hasCustomPrompt="1"/>
          </p:nvPr>
        </p:nvSpPr>
        <p:spPr>
          <a:xfrm>
            <a:off x="914399" y="2638077"/>
            <a:ext cx="10363201" cy="665514"/>
          </a:xfrm>
        </p:spPr>
        <p:txBody>
          <a:bodyPr/>
          <a:lstStyle>
            <a:lvl1pPr algn="ctr">
              <a:defRPr sz="5200">
                <a:solidFill>
                  <a:schemeClr val="bg1"/>
                </a:solidFill>
              </a:defRPr>
            </a:lvl1pPr>
          </a:lstStyle>
          <a:p>
            <a:r>
              <a:rPr lang="en-US" dirty="0"/>
              <a:t>Thank You</a:t>
            </a:r>
          </a:p>
        </p:txBody>
      </p:sp>
      <p:pic>
        <p:nvPicPr>
          <p:cNvPr id="8" name="Picture 12" descr="ForHealth Consulting at UMass Chan Medical School">
            <a:extLst>
              <a:ext uri="{FF2B5EF4-FFF2-40B4-BE49-F238E27FC236}">
                <a16:creationId xmlns:a16="http://schemas.microsoft.com/office/drawing/2014/main" id="{6BC75207-F7B9-98E4-32E8-4557226D339B}"/>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4610099" y="5523643"/>
            <a:ext cx="2971800" cy="594359"/>
          </a:xfrm>
          <a:prstGeom prst="rect">
            <a:avLst/>
          </a:prstGeom>
        </p:spPr>
      </p:pic>
    </p:spTree>
    <p:extLst>
      <p:ext uri="{BB962C8B-B14F-4D97-AF65-F5344CB8AC3E}">
        <p14:creationId xmlns:p14="http://schemas.microsoft.com/office/powerpoint/2010/main" val="3044230323"/>
      </p:ext>
    </p:extLst>
  </p:cSld>
  <p:clrMapOvr>
    <a:masterClrMapping/>
  </p:clrMapOvr>
  <p:extLst>
    <p:ext uri="{DCECCB84-F9BA-43D5-87BE-67443E8EF086}">
      <p15:sldGuideLst xmlns:p15="http://schemas.microsoft.com/office/powerpoint/2012/main">
        <p15:guide id="2" pos="3840">
          <p15:clr>
            <a:srgbClr val="FBAE40"/>
          </p15:clr>
        </p15:guide>
        <p15:guide id="3" orient="horz" pos="1296">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Thank You Slide">
    <p:bg>
      <p:bgPr>
        <a:solidFill>
          <a:schemeClr val="tx2"/>
        </a:solidFill>
        <a:effectLst/>
      </p:bgPr>
    </p:bg>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C27A9DD5-3351-3778-EB31-4729533CFBB6}"/>
              </a:ext>
              <a:ext uri="{C183D7F6-B498-43B3-948B-1728B52AA6E4}">
                <adec:decorative xmlns:adec="http://schemas.microsoft.com/office/drawing/2017/decorative" val="1"/>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l="44543" t="16716" r="751" b="43461"/>
          <a:stretch/>
        </p:blipFill>
        <p:spPr>
          <a:xfrm>
            <a:off x="1" y="1"/>
            <a:ext cx="12192000" cy="6858000"/>
          </a:xfrm>
          <a:prstGeom prst="rect">
            <a:avLst/>
          </a:prstGeom>
        </p:spPr>
      </p:pic>
      <p:sp>
        <p:nvSpPr>
          <p:cNvPr id="2" name="Title 1">
            <a:extLst>
              <a:ext uri="{FF2B5EF4-FFF2-40B4-BE49-F238E27FC236}">
                <a16:creationId xmlns:a16="http://schemas.microsoft.com/office/drawing/2014/main" id="{27B13A94-755A-29E1-4409-FC23026E41AB}"/>
              </a:ext>
            </a:extLst>
          </p:cNvPr>
          <p:cNvSpPr>
            <a:spLocks noGrp="1"/>
          </p:cNvSpPr>
          <p:nvPr userDrawn="1">
            <p:ph type="title"/>
          </p:nvPr>
        </p:nvSpPr>
        <p:spPr>
          <a:xfrm>
            <a:off x="914399" y="2374022"/>
            <a:ext cx="10363201" cy="665514"/>
          </a:xfrm>
        </p:spPr>
        <p:txBody>
          <a:bodyPr/>
          <a:lstStyle>
            <a:lvl1pPr algn="ctr">
              <a:defRPr sz="5200">
                <a:solidFill>
                  <a:schemeClr val="bg1"/>
                </a:solidFill>
              </a:defRPr>
            </a:lvl1pPr>
          </a:lstStyle>
          <a:p>
            <a:r>
              <a:rPr lang="en-US"/>
              <a:t>Click to edit Master title style</a:t>
            </a:r>
            <a:endParaRPr lang="en-US" dirty="0"/>
          </a:p>
        </p:txBody>
      </p:sp>
      <p:pic>
        <p:nvPicPr>
          <p:cNvPr id="10" name="Picture 12">
            <a:extLst>
              <a:ext uri="{FF2B5EF4-FFF2-40B4-BE49-F238E27FC236}">
                <a16:creationId xmlns:a16="http://schemas.microsoft.com/office/drawing/2014/main" id="{8E5E4E53-EC9D-A581-D894-8EE2984BF547}"/>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3"/>
              </a:ext>
            </a:extLst>
          </a:blip>
          <a:srcRect/>
          <a:stretch/>
        </p:blipFill>
        <p:spPr>
          <a:xfrm>
            <a:off x="9573753" y="427200"/>
            <a:ext cx="2212848" cy="442568"/>
          </a:xfrm>
          <a:prstGeom prst="rect">
            <a:avLst/>
          </a:prstGeom>
        </p:spPr>
      </p:pic>
    </p:spTree>
    <p:extLst>
      <p:ext uri="{BB962C8B-B14F-4D97-AF65-F5344CB8AC3E}">
        <p14:creationId xmlns:p14="http://schemas.microsoft.com/office/powerpoint/2010/main" val="1500845202"/>
      </p:ext>
    </p:extLst>
  </p:cSld>
  <p:clrMapOvr>
    <a:masterClrMapping/>
  </p:clrMapOvr>
  <p:extLst>
    <p:ext uri="{DCECCB84-F9BA-43D5-87BE-67443E8EF086}">
      <p15:sldGuideLst xmlns:p15="http://schemas.microsoft.com/office/powerpoint/2012/main">
        <p15:guide id="2" pos="3840">
          <p15:clr>
            <a:srgbClr val="FBAE40"/>
          </p15:clr>
        </p15:guide>
        <p15:guide id="3" orient="horz" pos="1296">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con Library">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B384CAC-762F-E5E0-D9A5-2D9F20AAD989}"/>
              </a:ext>
              <a:ext uri="{C183D7F6-B498-43B3-948B-1728B52AA6E4}">
                <adec:decorative xmlns:adec="http://schemas.microsoft.com/office/drawing/2017/decorative" val="1"/>
              </a:ext>
            </a:extLst>
          </p:cNvPr>
          <p:cNvSpPr/>
          <p:nvPr userDrawn="1"/>
        </p:nvSpPr>
        <p:spPr>
          <a:xfrm>
            <a:off x="0"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7B13A94-755A-29E1-4409-FC23026E41AB}"/>
              </a:ext>
            </a:extLst>
          </p:cNvPr>
          <p:cNvSpPr>
            <a:spLocks noGrp="1"/>
          </p:cNvSpPr>
          <p:nvPr userDrawn="1">
            <p:ph type="title" hasCustomPrompt="1"/>
          </p:nvPr>
        </p:nvSpPr>
        <p:spPr>
          <a:xfrm>
            <a:off x="914399" y="457201"/>
            <a:ext cx="8503921" cy="665514"/>
          </a:xfrm>
        </p:spPr>
        <p:txBody>
          <a:bodyPr/>
          <a:lstStyle>
            <a:lvl1pPr>
              <a:defRPr/>
            </a:lvl1pPr>
          </a:lstStyle>
          <a:p>
            <a:r>
              <a:rPr lang="en-US" dirty="0"/>
              <a:t>Icon Library</a:t>
            </a:r>
          </a:p>
        </p:txBody>
      </p:sp>
      <p:pic>
        <p:nvPicPr>
          <p:cNvPr id="7" name="Picture 12" descr="ForHealth Consulting at UMass Chan Medical School">
            <a:extLst>
              <a:ext uri="{FF2B5EF4-FFF2-40B4-BE49-F238E27FC236}">
                <a16:creationId xmlns:a16="http://schemas.microsoft.com/office/drawing/2014/main" id="{B02D81C5-55D3-CE1C-30AD-F56ACDA71EDA}"/>
              </a:ext>
              <a:ext uri="{C183D7F6-B498-43B3-948B-1728B52AA6E4}">
                <adec:decorative xmlns:adec="http://schemas.microsoft.com/office/drawing/2017/decorative" val="0"/>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9573757" y="429329"/>
            <a:ext cx="2212840" cy="442568"/>
          </a:xfrm>
          <a:prstGeom prst="rect">
            <a:avLst/>
          </a:prstGeom>
        </p:spPr>
      </p:pic>
      <p:sp>
        <p:nvSpPr>
          <p:cNvPr id="12" name="TextBox 11">
            <a:extLst>
              <a:ext uri="{FF2B5EF4-FFF2-40B4-BE49-F238E27FC236}">
                <a16:creationId xmlns:a16="http://schemas.microsoft.com/office/drawing/2014/main" id="{DADE906A-5E60-207E-603C-FF11D6D2C61C}"/>
              </a:ext>
            </a:extLst>
          </p:cNvPr>
          <p:cNvSpPr txBox="1"/>
          <p:nvPr userDrawn="1"/>
        </p:nvSpPr>
        <p:spPr>
          <a:xfrm>
            <a:off x="914400" y="6400800"/>
            <a:ext cx="5638800" cy="228600"/>
          </a:xfrm>
          <a:prstGeom prst="rect">
            <a:avLst/>
          </a:prstGeom>
          <a:noFill/>
        </p:spPr>
        <p:txBody>
          <a:bodyPr wrap="square" lIns="0" tIns="0" rIns="0" bIns="0" anchor="b" anchorCtr="0">
            <a:noAutofit/>
          </a:bodyPr>
          <a:lstStyle/>
          <a:p>
            <a:pPr>
              <a:lnSpc>
                <a:spcPct val="150000"/>
              </a:lnSpc>
            </a:pPr>
            <a:r>
              <a:rPr lang="en-US" altLang="en-US" sz="900" dirty="0">
                <a:solidFill>
                  <a:schemeClr val="bg2">
                    <a:lumMod val="75000"/>
                  </a:schemeClr>
                </a:solidFill>
                <a:latin typeface="Arial" pitchFamily="34" charset="0"/>
                <a:cs typeface="Arial" pitchFamily="34" charset="0"/>
              </a:rPr>
              <a:t>© 2023. </a:t>
            </a:r>
            <a:r>
              <a:rPr lang="en-US" altLang="en-US" sz="900" i="1" dirty="0">
                <a:solidFill>
                  <a:schemeClr val="bg2">
                    <a:lumMod val="75000"/>
                  </a:schemeClr>
                </a:solidFill>
                <a:latin typeface="Arial" pitchFamily="34" charset="0"/>
                <a:cs typeface="Arial" pitchFamily="34" charset="0"/>
              </a:rPr>
              <a:t>The consulting and operations division of UMass Chan Medical School. Confidential</a:t>
            </a: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dirty="0"/>
          </a:p>
        </p:txBody>
      </p:sp>
      <p:grpSp>
        <p:nvGrpSpPr>
          <p:cNvPr id="8" name="Group 7">
            <a:extLst>
              <a:ext uri="{FF2B5EF4-FFF2-40B4-BE49-F238E27FC236}">
                <a16:creationId xmlns:a16="http://schemas.microsoft.com/office/drawing/2014/main" id="{BAA7007D-9982-EE88-ACAC-0C6B7E0A7949}"/>
              </a:ext>
              <a:ext uri="{C183D7F6-B498-43B3-948B-1728B52AA6E4}">
                <adec:decorative xmlns:adec="http://schemas.microsoft.com/office/drawing/2017/decorative" val="1"/>
              </a:ext>
            </a:extLst>
          </p:cNvPr>
          <p:cNvGrpSpPr/>
          <p:nvPr userDrawn="1"/>
        </p:nvGrpSpPr>
        <p:grpSpPr>
          <a:xfrm>
            <a:off x="854160" y="1775499"/>
            <a:ext cx="10492392" cy="4426822"/>
            <a:chOff x="854160" y="1775499"/>
            <a:chExt cx="10492392" cy="4426822"/>
          </a:xfrm>
        </p:grpSpPr>
        <p:sp>
          <p:nvSpPr>
            <p:cNvPr id="9" name="TextBox 8">
              <a:extLst>
                <a:ext uri="{FF2B5EF4-FFF2-40B4-BE49-F238E27FC236}">
                  <a16:creationId xmlns:a16="http://schemas.microsoft.com/office/drawing/2014/main" id="{D723897A-7C16-3B1F-8A0D-71DE073A937A}"/>
                </a:ext>
              </a:extLst>
            </p:cNvPr>
            <p:cNvSpPr txBox="1"/>
            <p:nvPr/>
          </p:nvSpPr>
          <p:spPr>
            <a:xfrm>
              <a:off x="854160" y="1775499"/>
              <a:ext cx="588336" cy="259514"/>
            </a:xfrm>
            <a:prstGeom prst="rect">
              <a:avLst/>
            </a:prstGeom>
            <a:noFill/>
          </p:spPr>
          <p:txBody>
            <a:bodyPr wrap="square" lIns="0" tIns="45720" rIns="0" bIns="0" rtlCol="0" anchor="t" anchorCtr="0">
              <a:noAutofit/>
            </a:bodyPr>
            <a:lstStyle/>
            <a:p>
              <a:pPr algn="ctr"/>
              <a:r>
                <a:rPr lang="en-US" sz="800" dirty="0"/>
                <a:t>Academic</a:t>
              </a:r>
            </a:p>
          </p:txBody>
        </p:sp>
        <p:sp>
          <p:nvSpPr>
            <p:cNvPr id="10" name="TextBox 9">
              <a:extLst>
                <a:ext uri="{FF2B5EF4-FFF2-40B4-BE49-F238E27FC236}">
                  <a16:creationId xmlns:a16="http://schemas.microsoft.com/office/drawing/2014/main" id="{F1474E27-9477-C668-3142-AC5F915DF3F2}"/>
                </a:ext>
              </a:extLst>
            </p:cNvPr>
            <p:cNvSpPr txBox="1"/>
            <p:nvPr/>
          </p:nvSpPr>
          <p:spPr>
            <a:xfrm>
              <a:off x="1631909" y="1775499"/>
              <a:ext cx="588336" cy="259514"/>
            </a:xfrm>
            <a:prstGeom prst="rect">
              <a:avLst/>
            </a:prstGeom>
            <a:noFill/>
          </p:spPr>
          <p:txBody>
            <a:bodyPr wrap="square" lIns="0" tIns="45720" rIns="0" bIns="0" rtlCol="0" anchor="t" anchorCtr="0">
              <a:noAutofit/>
            </a:bodyPr>
            <a:lstStyle/>
            <a:p>
              <a:pPr algn="ctr"/>
              <a:r>
                <a:rPr lang="en-US" sz="800" dirty="0"/>
                <a:t>Achieve</a:t>
              </a:r>
            </a:p>
          </p:txBody>
        </p:sp>
        <p:sp>
          <p:nvSpPr>
            <p:cNvPr id="11" name="TextBox 10">
              <a:extLst>
                <a:ext uri="{FF2B5EF4-FFF2-40B4-BE49-F238E27FC236}">
                  <a16:creationId xmlns:a16="http://schemas.microsoft.com/office/drawing/2014/main" id="{1819620F-F497-635A-F9CB-953906A6906B}"/>
                </a:ext>
              </a:extLst>
            </p:cNvPr>
            <p:cNvSpPr txBox="1"/>
            <p:nvPr/>
          </p:nvSpPr>
          <p:spPr>
            <a:xfrm>
              <a:off x="2483783" y="1775499"/>
              <a:ext cx="588336" cy="259514"/>
            </a:xfrm>
            <a:prstGeom prst="rect">
              <a:avLst/>
            </a:prstGeom>
            <a:noFill/>
          </p:spPr>
          <p:txBody>
            <a:bodyPr wrap="square" lIns="0" tIns="45720" rIns="0" bIns="0" rtlCol="0" anchor="t" anchorCtr="0">
              <a:noAutofit/>
            </a:bodyPr>
            <a:lstStyle/>
            <a:p>
              <a:pPr algn="ctr"/>
              <a:r>
                <a:rPr lang="en-US" sz="800" dirty="0"/>
                <a:t>Ambulance</a:t>
              </a:r>
            </a:p>
          </p:txBody>
        </p:sp>
        <p:sp>
          <p:nvSpPr>
            <p:cNvPr id="13" name="TextBox 12">
              <a:extLst>
                <a:ext uri="{FF2B5EF4-FFF2-40B4-BE49-F238E27FC236}">
                  <a16:creationId xmlns:a16="http://schemas.microsoft.com/office/drawing/2014/main" id="{8790434B-BFE0-8291-7CD8-B572EA75987C}"/>
                </a:ext>
              </a:extLst>
            </p:cNvPr>
            <p:cNvSpPr txBox="1"/>
            <p:nvPr/>
          </p:nvSpPr>
          <p:spPr>
            <a:xfrm>
              <a:off x="3303107" y="1775499"/>
              <a:ext cx="588336" cy="259514"/>
            </a:xfrm>
            <a:prstGeom prst="rect">
              <a:avLst/>
            </a:prstGeom>
            <a:noFill/>
          </p:spPr>
          <p:txBody>
            <a:bodyPr wrap="square" lIns="0" tIns="45720" rIns="0" bIns="0" rtlCol="0" anchor="t" anchorCtr="0">
              <a:noAutofit/>
            </a:bodyPr>
            <a:lstStyle/>
            <a:p>
              <a:pPr algn="ctr"/>
              <a:r>
                <a:rPr lang="en-US" sz="800" dirty="0"/>
                <a:t>Bar-Graph</a:t>
              </a:r>
            </a:p>
          </p:txBody>
        </p:sp>
        <p:sp>
          <p:nvSpPr>
            <p:cNvPr id="14" name="TextBox 13">
              <a:extLst>
                <a:ext uri="{FF2B5EF4-FFF2-40B4-BE49-F238E27FC236}">
                  <a16:creationId xmlns:a16="http://schemas.microsoft.com/office/drawing/2014/main" id="{3CE14617-D01A-0807-689F-3E9DEB85E6F9}"/>
                </a:ext>
              </a:extLst>
            </p:cNvPr>
            <p:cNvSpPr txBox="1"/>
            <p:nvPr/>
          </p:nvSpPr>
          <p:spPr>
            <a:xfrm>
              <a:off x="4136537" y="1775499"/>
              <a:ext cx="588336" cy="259514"/>
            </a:xfrm>
            <a:prstGeom prst="rect">
              <a:avLst/>
            </a:prstGeom>
            <a:noFill/>
          </p:spPr>
          <p:txBody>
            <a:bodyPr wrap="square" lIns="0" tIns="45720" rIns="0" bIns="0" rtlCol="0" anchor="t" anchorCtr="0">
              <a:noAutofit/>
            </a:bodyPr>
            <a:lstStyle/>
            <a:p>
              <a:pPr algn="ctr"/>
              <a:r>
                <a:rPr lang="en-US" sz="800" dirty="0"/>
                <a:t>Books</a:t>
              </a:r>
            </a:p>
          </p:txBody>
        </p:sp>
        <p:sp>
          <p:nvSpPr>
            <p:cNvPr id="15" name="TextBox 14">
              <a:extLst>
                <a:ext uri="{FF2B5EF4-FFF2-40B4-BE49-F238E27FC236}">
                  <a16:creationId xmlns:a16="http://schemas.microsoft.com/office/drawing/2014/main" id="{A00A1B8D-7938-138C-079B-4B3A4DDC6AA5}"/>
                </a:ext>
              </a:extLst>
            </p:cNvPr>
            <p:cNvSpPr txBox="1"/>
            <p:nvPr/>
          </p:nvSpPr>
          <p:spPr>
            <a:xfrm>
              <a:off x="4970319" y="1775499"/>
              <a:ext cx="588336" cy="259514"/>
            </a:xfrm>
            <a:prstGeom prst="rect">
              <a:avLst/>
            </a:prstGeom>
            <a:noFill/>
          </p:spPr>
          <p:txBody>
            <a:bodyPr wrap="square" lIns="0" tIns="45720" rIns="0" bIns="0" rtlCol="0" anchor="t" anchorCtr="0">
              <a:noAutofit/>
            </a:bodyPr>
            <a:lstStyle/>
            <a:p>
              <a:pPr algn="ctr"/>
              <a:r>
                <a:rPr lang="en-US" sz="800" dirty="0"/>
                <a:t>Building</a:t>
              </a:r>
            </a:p>
          </p:txBody>
        </p:sp>
        <p:sp>
          <p:nvSpPr>
            <p:cNvPr id="16" name="TextBox 15">
              <a:extLst>
                <a:ext uri="{FF2B5EF4-FFF2-40B4-BE49-F238E27FC236}">
                  <a16:creationId xmlns:a16="http://schemas.microsoft.com/office/drawing/2014/main" id="{512D7959-3695-B4D9-5099-BFB0A539D520}"/>
                </a:ext>
              </a:extLst>
            </p:cNvPr>
            <p:cNvSpPr txBox="1"/>
            <p:nvPr/>
          </p:nvSpPr>
          <p:spPr>
            <a:xfrm>
              <a:off x="5804109" y="1775499"/>
              <a:ext cx="588336" cy="259514"/>
            </a:xfrm>
            <a:prstGeom prst="rect">
              <a:avLst/>
            </a:prstGeom>
            <a:noFill/>
          </p:spPr>
          <p:txBody>
            <a:bodyPr wrap="square" lIns="0" tIns="45720" rIns="0" bIns="0" rtlCol="0" anchor="t" anchorCtr="0">
              <a:noAutofit/>
            </a:bodyPr>
            <a:lstStyle/>
            <a:p>
              <a:pPr algn="ctr"/>
              <a:r>
                <a:rPr lang="en-US" sz="800" dirty="0"/>
                <a:t>Bulb</a:t>
              </a:r>
            </a:p>
          </p:txBody>
        </p:sp>
        <p:sp>
          <p:nvSpPr>
            <p:cNvPr id="17" name="TextBox 16">
              <a:extLst>
                <a:ext uri="{FF2B5EF4-FFF2-40B4-BE49-F238E27FC236}">
                  <a16:creationId xmlns:a16="http://schemas.microsoft.com/office/drawing/2014/main" id="{34FDE3F0-7203-EEC1-D14D-4D89B4F244AD}"/>
                </a:ext>
              </a:extLst>
            </p:cNvPr>
            <p:cNvSpPr txBox="1"/>
            <p:nvPr/>
          </p:nvSpPr>
          <p:spPr>
            <a:xfrm>
              <a:off x="6605747" y="1775499"/>
              <a:ext cx="588336" cy="259514"/>
            </a:xfrm>
            <a:prstGeom prst="rect">
              <a:avLst/>
            </a:prstGeom>
            <a:noFill/>
          </p:spPr>
          <p:txBody>
            <a:bodyPr wrap="square" lIns="0" tIns="45720" rIns="0" bIns="0" rtlCol="0" anchor="t" anchorCtr="0">
              <a:noAutofit/>
            </a:bodyPr>
            <a:lstStyle/>
            <a:p>
              <a:pPr algn="ctr"/>
              <a:r>
                <a:rPr lang="en-US" sz="800" dirty="0"/>
                <a:t>Call</a:t>
              </a:r>
            </a:p>
          </p:txBody>
        </p:sp>
        <p:sp>
          <p:nvSpPr>
            <p:cNvPr id="19" name="TextBox 18">
              <a:extLst>
                <a:ext uri="{FF2B5EF4-FFF2-40B4-BE49-F238E27FC236}">
                  <a16:creationId xmlns:a16="http://schemas.microsoft.com/office/drawing/2014/main" id="{D8123F7C-C1DB-8343-AA59-FAA532794B17}"/>
                </a:ext>
              </a:extLst>
            </p:cNvPr>
            <p:cNvSpPr txBox="1"/>
            <p:nvPr/>
          </p:nvSpPr>
          <p:spPr>
            <a:xfrm>
              <a:off x="7421644" y="1775499"/>
              <a:ext cx="588336" cy="259514"/>
            </a:xfrm>
            <a:prstGeom prst="rect">
              <a:avLst/>
            </a:prstGeom>
            <a:noFill/>
          </p:spPr>
          <p:txBody>
            <a:bodyPr wrap="square" lIns="0" tIns="45720" rIns="0" bIns="0" rtlCol="0" anchor="t" anchorCtr="0">
              <a:noAutofit/>
            </a:bodyPr>
            <a:lstStyle/>
            <a:p>
              <a:pPr algn="ctr"/>
              <a:r>
                <a:rPr lang="en-US" sz="800" dirty="0"/>
                <a:t>Care</a:t>
              </a:r>
            </a:p>
          </p:txBody>
        </p:sp>
        <p:sp>
          <p:nvSpPr>
            <p:cNvPr id="20" name="TextBox 19">
              <a:extLst>
                <a:ext uri="{FF2B5EF4-FFF2-40B4-BE49-F238E27FC236}">
                  <a16:creationId xmlns:a16="http://schemas.microsoft.com/office/drawing/2014/main" id="{7988CE7D-387D-F394-F821-4703B04AFC63}"/>
                </a:ext>
              </a:extLst>
            </p:cNvPr>
            <p:cNvSpPr txBox="1"/>
            <p:nvPr/>
          </p:nvSpPr>
          <p:spPr>
            <a:xfrm>
              <a:off x="8228233" y="1775499"/>
              <a:ext cx="588336" cy="259514"/>
            </a:xfrm>
            <a:prstGeom prst="rect">
              <a:avLst/>
            </a:prstGeom>
            <a:noFill/>
          </p:spPr>
          <p:txBody>
            <a:bodyPr wrap="square" lIns="0" tIns="45720" rIns="0" bIns="0" rtlCol="0" anchor="t" anchorCtr="0">
              <a:noAutofit/>
            </a:bodyPr>
            <a:lstStyle/>
            <a:p>
              <a:pPr algn="ctr"/>
              <a:r>
                <a:rPr lang="en-US" sz="800" dirty="0"/>
                <a:t>Certificate</a:t>
              </a:r>
            </a:p>
          </p:txBody>
        </p:sp>
        <p:sp>
          <p:nvSpPr>
            <p:cNvPr id="21" name="TextBox 20">
              <a:extLst>
                <a:ext uri="{FF2B5EF4-FFF2-40B4-BE49-F238E27FC236}">
                  <a16:creationId xmlns:a16="http://schemas.microsoft.com/office/drawing/2014/main" id="{CCE2EF6F-A24F-D1DD-CE43-8A1432CDEAB3}"/>
                </a:ext>
              </a:extLst>
            </p:cNvPr>
            <p:cNvSpPr txBox="1"/>
            <p:nvPr/>
          </p:nvSpPr>
          <p:spPr>
            <a:xfrm>
              <a:off x="9099906" y="1775499"/>
              <a:ext cx="588336" cy="259514"/>
            </a:xfrm>
            <a:prstGeom prst="rect">
              <a:avLst/>
            </a:prstGeom>
            <a:noFill/>
          </p:spPr>
          <p:txBody>
            <a:bodyPr wrap="square" lIns="0" tIns="45720" rIns="0" bIns="0" rtlCol="0" anchor="t" anchorCtr="0">
              <a:noAutofit/>
            </a:bodyPr>
            <a:lstStyle/>
            <a:p>
              <a:pPr algn="ctr"/>
              <a:r>
                <a:rPr lang="en-US" sz="800" dirty="0"/>
                <a:t>Check-List</a:t>
              </a:r>
            </a:p>
          </p:txBody>
        </p:sp>
        <p:sp>
          <p:nvSpPr>
            <p:cNvPr id="22" name="TextBox 21">
              <a:extLst>
                <a:ext uri="{FF2B5EF4-FFF2-40B4-BE49-F238E27FC236}">
                  <a16:creationId xmlns:a16="http://schemas.microsoft.com/office/drawing/2014/main" id="{8AC240F1-89BE-9425-F75A-8FF190AB50D9}"/>
                </a:ext>
              </a:extLst>
            </p:cNvPr>
            <p:cNvSpPr txBox="1"/>
            <p:nvPr/>
          </p:nvSpPr>
          <p:spPr>
            <a:xfrm>
              <a:off x="9966380" y="1775499"/>
              <a:ext cx="588336" cy="259514"/>
            </a:xfrm>
            <a:prstGeom prst="rect">
              <a:avLst/>
            </a:prstGeom>
            <a:noFill/>
          </p:spPr>
          <p:txBody>
            <a:bodyPr wrap="square" lIns="0" tIns="45720" rIns="0" bIns="0" rtlCol="0" anchor="t" anchorCtr="0">
              <a:noAutofit/>
            </a:bodyPr>
            <a:lstStyle/>
            <a:p>
              <a:pPr algn="ctr"/>
              <a:r>
                <a:rPr lang="en-US" sz="800" dirty="0"/>
                <a:t>Checkmark</a:t>
              </a:r>
            </a:p>
          </p:txBody>
        </p:sp>
        <p:sp>
          <p:nvSpPr>
            <p:cNvPr id="23" name="TextBox 22">
              <a:extLst>
                <a:ext uri="{FF2B5EF4-FFF2-40B4-BE49-F238E27FC236}">
                  <a16:creationId xmlns:a16="http://schemas.microsoft.com/office/drawing/2014/main" id="{9E046D74-D3C9-54BC-187A-7602E81EEDF2}"/>
                </a:ext>
              </a:extLst>
            </p:cNvPr>
            <p:cNvSpPr txBox="1"/>
            <p:nvPr/>
          </p:nvSpPr>
          <p:spPr>
            <a:xfrm>
              <a:off x="10758216" y="1775499"/>
              <a:ext cx="588336" cy="259514"/>
            </a:xfrm>
            <a:prstGeom prst="rect">
              <a:avLst/>
            </a:prstGeom>
            <a:noFill/>
          </p:spPr>
          <p:txBody>
            <a:bodyPr wrap="square" lIns="0" tIns="45720" rIns="0" bIns="0" rtlCol="0" anchor="t" anchorCtr="0">
              <a:noAutofit/>
            </a:bodyPr>
            <a:lstStyle/>
            <a:p>
              <a:pPr algn="ctr"/>
              <a:r>
                <a:rPr lang="en-US" sz="800" dirty="0"/>
                <a:t>Collaborate</a:t>
              </a:r>
            </a:p>
          </p:txBody>
        </p:sp>
        <p:sp>
          <p:nvSpPr>
            <p:cNvPr id="24" name="TextBox 23">
              <a:extLst>
                <a:ext uri="{FF2B5EF4-FFF2-40B4-BE49-F238E27FC236}">
                  <a16:creationId xmlns:a16="http://schemas.microsoft.com/office/drawing/2014/main" id="{6494FEE3-DE9F-D0A2-DB3B-911A7C5D7091}"/>
                </a:ext>
              </a:extLst>
            </p:cNvPr>
            <p:cNvSpPr txBox="1"/>
            <p:nvPr/>
          </p:nvSpPr>
          <p:spPr>
            <a:xfrm>
              <a:off x="854160" y="2817489"/>
              <a:ext cx="588336" cy="259514"/>
            </a:xfrm>
            <a:prstGeom prst="rect">
              <a:avLst/>
            </a:prstGeom>
            <a:noFill/>
          </p:spPr>
          <p:txBody>
            <a:bodyPr wrap="square" lIns="0" tIns="45720" rIns="0" bIns="0" rtlCol="0" anchor="t" anchorCtr="0">
              <a:noAutofit/>
            </a:bodyPr>
            <a:lstStyle/>
            <a:p>
              <a:pPr algn="ctr"/>
              <a:r>
                <a:rPr lang="en-US" sz="800" dirty="0"/>
                <a:t>Colleague</a:t>
              </a:r>
            </a:p>
          </p:txBody>
        </p:sp>
        <p:sp>
          <p:nvSpPr>
            <p:cNvPr id="25" name="TextBox 24">
              <a:extLst>
                <a:ext uri="{FF2B5EF4-FFF2-40B4-BE49-F238E27FC236}">
                  <a16:creationId xmlns:a16="http://schemas.microsoft.com/office/drawing/2014/main" id="{4612323B-316A-39DC-C32D-0A1BB875AE6E}"/>
                </a:ext>
              </a:extLst>
            </p:cNvPr>
            <p:cNvSpPr txBox="1"/>
            <p:nvPr/>
          </p:nvSpPr>
          <p:spPr>
            <a:xfrm>
              <a:off x="1631909" y="2817489"/>
              <a:ext cx="588336" cy="259514"/>
            </a:xfrm>
            <a:prstGeom prst="rect">
              <a:avLst/>
            </a:prstGeom>
            <a:noFill/>
          </p:spPr>
          <p:txBody>
            <a:bodyPr wrap="square" lIns="0" tIns="45720" rIns="0" bIns="0" rtlCol="0" anchor="t" anchorCtr="0">
              <a:noAutofit/>
            </a:bodyPr>
            <a:lstStyle/>
            <a:p>
              <a:pPr algn="ctr"/>
              <a:r>
                <a:rPr lang="en-US" sz="800" dirty="0"/>
                <a:t>Compass</a:t>
              </a:r>
            </a:p>
          </p:txBody>
        </p:sp>
        <p:sp>
          <p:nvSpPr>
            <p:cNvPr id="26" name="TextBox 25">
              <a:extLst>
                <a:ext uri="{FF2B5EF4-FFF2-40B4-BE49-F238E27FC236}">
                  <a16:creationId xmlns:a16="http://schemas.microsoft.com/office/drawing/2014/main" id="{DE5CF645-7D81-AC92-9539-B24A13894203}"/>
                </a:ext>
              </a:extLst>
            </p:cNvPr>
            <p:cNvSpPr txBox="1"/>
            <p:nvPr/>
          </p:nvSpPr>
          <p:spPr>
            <a:xfrm>
              <a:off x="2483783" y="2817489"/>
              <a:ext cx="588336" cy="259514"/>
            </a:xfrm>
            <a:prstGeom prst="rect">
              <a:avLst/>
            </a:prstGeom>
            <a:noFill/>
          </p:spPr>
          <p:txBody>
            <a:bodyPr wrap="square" lIns="0" tIns="45720" rIns="0" bIns="0" rtlCol="0" anchor="t" anchorCtr="0">
              <a:noAutofit/>
            </a:bodyPr>
            <a:lstStyle/>
            <a:p>
              <a:pPr algn="ctr"/>
              <a:r>
                <a:rPr lang="en-US" sz="800" dirty="0"/>
                <a:t>Complete</a:t>
              </a:r>
            </a:p>
          </p:txBody>
        </p:sp>
        <p:sp>
          <p:nvSpPr>
            <p:cNvPr id="27" name="TextBox 26">
              <a:extLst>
                <a:ext uri="{FF2B5EF4-FFF2-40B4-BE49-F238E27FC236}">
                  <a16:creationId xmlns:a16="http://schemas.microsoft.com/office/drawing/2014/main" id="{B3BB5D82-A042-77B9-F912-E7843A80094B}"/>
                </a:ext>
              </a:extLst>
            </p:cNvPr>
            <p:cNvSpPr txBox="1"/>
            <p:nvPr/>
          </p:nvSpPr>
          <p:spPr>
            <a:xfrm>
              <a:off x="3303107" y="2817489"/>
              <a:ext cx="588336" cy="259514"/>
            </a:xfrm>
            <a:prstGeom prst="rect">
              <a:avLst/>
            </a:prstGeom>
            <a:noFill/>
          </p:spPr>
          <p:txBody>
            <a:bodyPr wrap="square" lIns="0" tIns="45720" rIns="0" bIns="0" rtlCol="0" anchor="t" anchorCtr="0">
              <a:noAutofit/>
            </a:bodyPr>
            <a:lstStyle/>
            <a:p>
              <a:pPr algn="ctr"/>
              <a:r>
                <a:rPr lang="en-US" sz="800" dirty="0"/>
                <a:t>Continuous-Costs</a:t>
              </a:r>
            </a:p>
          </p:txBody>
        </p:sp>
        <p:sp>
          <p:nvSpPr>
            <p:cNvPr id="28" name="TextBox 27">
              <a:extLst>
                <a:ext uri="{FF2B5EF4-FFF2-40B4-BE49-F238E27FC236}">
                  <a16:creationId xmlns:a16="http://schemas.microsoft.com/office/drawing/2014/main" id="{442DF00F-9863-8951-7028-A49F77A258C9}"/>
                </a:ext>
              </a:extLst>
            </p:cNvPr>
            <p:cNvSpPr txBox="1"/>
            <p:nvPr/>
          </p:nvSpPr>
          <p:spPr>
            <a:xfrm>
              <a:off x="4136537" y="2817489"/>
              <a:ext cx="588336" cy="259514"/>
            </a:xfrm>
            <a:prstGeom prst="rect">
              <a:avLst/>
            </a:prstGeom>
            <a:noFill/>
          </p:spPr>
          <p:txBody>
            <a:bodyPr wrap="square" lIns="0" tIns="45720" rIns="0" bIns="0" rtlCol="0" anchor="t" anchorCtr="0">
              <a:noAutofit/>
            </a:bodyPr>
            <a:lstStyle/>
            <a:p>
              <a:pPr algn="ctr"/>
              <a:r>
                <a:rPr lang="en-US" sz="800" dirty="0"/>
                <a:t>Costs</a:t>
              </a:r>
            </a:p>
          </p:txBody>
        </p:sp>
        <p:sp>
          <p:nvSpPr>
            <p:cNvPr id="29" name="TextBox 28">
              <a:extLst>
                <a:ext uri="{FF2B5EF4-FFF2-40B4-BE49-F238E27FC236}">
                  <a16:creationId xmlns:a16="http://schemas.microsoft.com/office/drawing/2014/main" id="{472C9A6B-0ED6-2FC9-00F9-2069073E5715}"/>
                </a:ext>
              </a:extLst>
            </p:cNvPr>
            <p:cNvSpPr txBox="1"/>
            <p:nvPr/>
          </p:nvSpPr>
          <p:spPr>
            <a:xfrm>
              <a:off x="4970319" y="2817489"/>
              <a:ext cx="588336" cy="259514"/>
            </a:xfrm>
            <a:prstGeom prst="rect">
              <a:avLst/>
            </a:prstGeom>
            <a:noFill/>
          </p:spPr>
          <p:txBody>
            <a:bodyPr wrap="square" lIns="0" tIns="45720" rIns="0" bIns="0" rtlCol="0" anchor="t" anchorCtr="0">
              <a:noAutofit/>
            </a:bodyPr>
            <a:lstStyle/>
            <a:p>
              <a:pPr algn="ctr"/>
              <a:r>
                <a:rPr lang="en-US" sz="800" dirty="0"/>
                <a:t>Customize</a:t>
              </a:r>
            </a:p>
          </p:txBody>
        </p:sp>
        <p:sp>
          <p:nvSpPr>
            <p:cNvPr id="30" name="TextBox 29">
              <a:extLst>
                <a:ext uri="{FF2B5EF4-FFF2-40B4-BE49-F238E27FC236}">
                  <a16:creationId xmlns:a16="http://schemas.microsoft.com/office/drawing/2014/main" id="{0E7C672C-724E-6C39-CA78-0CF5A9B51B93}"/>
                </a:ext>
              </a:extLst>
            </p:cNvPr>
            <p:cNvSpPr txBox="1"/>
            <p:nvPr/>
          </p:nvSpPr>
          <p:spPr>
            <a:xfrm>
              <a:off x="5804109" y="2817489"/>
              <a:ext cx="588336" cy="259514"/>
            </a:xfrm>
            <a:prstGeom prst="rect">
              <a:avLst/>
            </a:prstGeom>
            <a:noFill/>
          </p:spPr>
          <p:txBody>
            <a:bodyPr wrap="square" lIns="0" tIns="45720" rIns="0" bIns="0" rtlCol="0" anchor="t" anchorCtr="0">
              <a:noAutofit/>
            </a:bodyPr>
            <a:lstStyle/>
            <a:p>
              <a:pPr algn="ctr"/>
              <a:r>
                <a:rPr lang="en-US" sz="800" dirty="0"/>
                <a:t>Diagram</a:t>
              </a:r>
            </a:p>
          </p:txBody>
        </p:sp>
        <p:sp>
          <p:nvSpPr>
            <p:cNvPr id="31" name="TextBox 30">
              <a:extLst>
                <a:ext uri="{FF2B5EF4-FFF2-40B4-BE49-F238E27FC236}">
                  <a16:creationId xmlns:a16="http://schemas.microsoft.com/office/drawing/2014/main" id="{BF72F06F-68B6-69CD-6B84-0B65866AD461}"/>
                </a:ext>
              </a:extLst>
            </p:cNvPr>
            <p:cNvSpPr txBox="1"/>
            <p:nvPr/>
          </p:nvSpPr>
          <p:spPr>
            <a:xfrm>
              <a:off x="6605747" y="2817489"/>
              <a:ext cx="588336" cy="259514"/>
            </a:xfrm>
            <a:prstGeom prst="rect">
              <a:avLst/>
            </a:prstGeom>
            <a:noFill/>
          </p:spPr>
          <p:txBody>
            <a:bodyPr wrap="square" lIns="0" tIns="45720" rIns="0" bIns="0" rtlCol="0" anchor="t" anchorCtr="0">
              <a:noAutofit/>
            </a:bodyPr>
            <a:lstStyle/>
            <a:p>
              <a:pPr algn="ctr"/>
              <a:r>
                <a:rPr lang="en-US" sz="800" dirty="0"/>
                <a:t>Dialogue</a:t>
              </a:r>
            </a:p>
          </p:txBody>
        </p:sp>
        <p:sp>
          <p:nvSpPr>
            <p:cNvPr id="32" name="TextBox 31">
              <a:extLst>
                <a:ext uri="{FF2B5EF4-FFF2-40B4-BE49-F238E27FC236}">
                  <a16:creationId xmlns:a16="http://schemas.microsoft.com/office/drawing/2014/main" id="{A7DD1BA5-3010-E512-F87E-57A3BDD1D374}"/>
                </a:ext>
              </a:extLst>
            </p:cNvPr>
            <p:cNvSpPr txBox="1"/>
            <p:nvPr/>
          </p:nvSpPr>
          <p:spPr>
            <a:xfrm>
              <a:off x="7421644" y="2817489"/>
              <a:ext cx="588336" cy="259514"/>
            </a:xfrm>
            <a:prstGeom prst="rect">
              <a:avLst/>
            </a:prstGeom>
            <a:noFill/>
          </p:spPr>
          <p:txBody>
            <a:bodyPr wrap="square" lIns="0" tIns="45720" rIns="0" bIns="0" rtlCol="0" anchor="t" anchorCtr="0">
              <a:noAutofit/>
            </a:bodyPr>
            <a:lstStyle/>
            <a:p>
              <a:pPr algn="ctr"/>
              <a:r>
                <a:rPr lang="en-US" sz="800" dirty="0"/>
                <a:t>Disability</a:t>
              </a:r>
            </a:p>
          </p:txBody>
        </p:sp>
        <p:sp>
          <p:nvSpPr>
            <p:cNvPr id="33" name="TextBox 32">
              <a:extLst>
                <a:ext uri="{FF2B5EF4-FFF2-40B4-BE49-F238E27FC236}">
                  <a16:creationId xmlns:a16="http://schemas.microsoft.com/office/drawing/2014/main" id="{7712955B-C619-12C6-EDE5-93AABF6069B9}"/>
                </a:ext>
              </a:extLst>
            </p:cNvPr>
            <p:cNvSpPr txBox="1"/>
            <p:nvPr/>
          </p:nvSpPr>
          <p:spPr>
            <a:xfrm>
              <a:off x="8228233" y="2817489"/>
              <a:ext cx="588336" cy="259514"/>
            </a:xfrm>
            <a:prstGeom prst="rect">
              <a:avLst/>
            </a:prstGeom>
            <a:noFill/>
          </p:spPr>
          <p:txBody>
            <a:bodyPr wrap="square" lIns="0" tIns="45720" rIns="0" bIns="0" rtlCol="0" anchor="t" anchorCtr="0">
              <a:noAutofit/>
            </a:bodyPr>
            <a:lstStyle/>
            <a:p>
              <a:pPr algn="ctr"/>
              <a:r>
                <a:rPr lang="en-US" sz="800" dirty="0"/>
                <a:t>Doctors</a:t>
              </a:r>
            </a:p>
          </p:txBody>
        </p:sp>
        <p:sp>
          <p:nvSpPr>
            <p:cNvPr id="34" name="TextBox 33">
              <a:extLst>
                <a:ext uri="{FF2B5EF4-FFF2-40B4-BE49-F238E27FC236}">
                  <a16:creationId xmlns:a16="http://schemas.microsoft.com/office/drawing/2014/main" id="{467D446B-522B-64FB-84E7-AD89D471E2A3}"/>
                </a:ext>
              </a:extLst>
            </p:cNvPr>
            <p:cNvSpPr txBox="1"/>
            <p:nvPr/>
          </p:nvSpPr>
          <p:spPr>
            <a:xfrm>
              <a:off x="10203075" y="5942807"/>
              <a:ext cx="357016" cy="259514"/>
            </a:xfrm>
            <a:prstGeom prst="rect">
              <a:avLst/>
            </a:prstGeom>
            <a:noFill/>
          </p:spPr>
          <p:txBody>
            <a:bodyPr wrap="square" lIns="0" tIns="45720" rIns="0" bIns="0" rtlCol="0" anchor="t" anchorCtr="0">
              <a:noAutofit/>
            </a:bodyPr>
            <a:lstStyle/>
            <a:p>
              <a:pPr algn="ctr"/>
              <a:r>
                <a:rPr lang="en-US" sz="800" dirty="0"/>
                <a:t>Down</a:t>
              </a:r>
            </a:p>
          </p:txBody>
        </p:sp>
        <p:sp>
          <p:nvSpPr>
            <p:cNvPr id="35" name="TextBox 34">
              <a:extLst>
                <a:ext uri="{FF2B5EF4-FFF2-40B4-BE49-F238E27FC236}">
                  <a16:creationId xmlns:a16="http://schemas.microsoft.com/office/drawing/2014/main" id="{2E1831BB-007F-0C6D-3E4E-2A4B4C90B2EC}"/>
                </a:ext>
              </a:extLst>
            </p:cNvPr>
            <p:cNvSpPr txBox="1"/>
            <p:nvPr/>
          </p:nvSpPr>
          <p:spPr>
            <a:xfrm>
              <a:off x="9099906" y="2817489"/>
              <a:ext cx="588336" cy="259514"/>
            </a:xfrm>
            <a:prstGeom prst="rect">
              <a:avLst/>
            </a:prstGeom>
            <a:noFill/>
          </p:spPr>
          <p:txBody>
            <a:bodyPr wrap="square" lIns="0" tIns="45720" rIns="0" bIns="0" rtlCol="0" anchor="t" anchorCtr="0">
              <a:noAutofit/>
            </a:bodyPr>
            <a:lstStyle/>
            <a:p>
              <a:pPr algn="ctr"/>
              <a:r>
                <a:rPr lang="en-US" sz="800" dirty="0"/>
                <a:t>Drugs</a:t>
              </a:r>
            </a:p>
          </p:txBody>
        </p:sp>
        <p:sp>
          <p:nvSpPr>
            <p:cNvPr id="36" name="TextBox 35">
              <a:extLst>
                <a:ext uri="{FF2B5EF4-FFF2-40B4-BE49-F238E27FC236}">
                  <a16:creationId xmlns:a16="http://schemas.microsoft.com/office/drawing/2014/main" id="{02B6E1BE-888A-4B38-BB81-8047EB686D37}"/>
                </a:ext>
              </a:extLst>
            </p:cNvPr>
            <p:cNvSpPr txBox="1"/>
            <p:nvPr/>
          </p:nvSpPr>
          <p:spPr>
            <a:xfrm>
              <a:off x="9966380" y="2817489"/>
              <a:ext cx="588336" cy="259514"/>
            </a:xfrm>
            <a:prstGeom prst="rect">
              <a:avLst/>
            </a:prstGeom>
            <a:noFill/>
          </p:spPr>
          <p:txBody>
            <a:bodyPr wrap="square" lIns="0" tIns="45720" rIns="0" bIns="0" rtlCol="0" anchor="t" anchorCtr="0">
              <a:noAutofit/>
            </a:bodyPr>
            <a:lstStyle/>
            <a:p>
              <a:pPr algn="ctr"/>
              <a:r>
                <a:rPr lang="en-US" sz="800" dirty="0"/>
                <a:t>Equity</a:t>
              </a:r>
            </a:p>
          </p:txBody>
        </p:sp>
        <p:sp>
          <p:nvSpPr>
            <p:cNvPr id="37" name="TextBox 36">
              <a:extLst>
                <a:ext uri="{FF2B5EF4-FFF2-40B4-BE49-F238E27FC236}">
                  <a16:creationId xmlns:a16="http://schemas.microsoft.com/office/drawing/2014/main" id="{AA4EF519-197D-A827-E393-32CE8E5F1C2F}"/>
                </a:ext>
              </a:extLst>
            </p:cNvPr>
            <p:cNvSpPr txBox="1"/>
            <p:nvPr/>
          </p:nvSpPr>
          <p:spPr>
            <a:xfrm>
              <a:off x="10758216" y="2803313"/>
              <a:ext cx="588336" cy="259514"/>
            </a:xfrm>
            <a:prstGeom prst="rect">
              <a:avLst/>
            </a:prstGeom>
            <a:noFill/>
          </p:spPr>
          <p:txBody>
            <a:bodyPr wrap="square" lIns="0" tIns="45720" rIns="0" bIns="0" rtlCol="0" anchor="t" anchorCtr="0">
              <a:noAutofit/>
            </a:bodyPr>
            <a:lstStyle/>
            <a:p>
              <a:pPr algn="ctr"/>
              <a:r>
                <a:rPr lang="en-US" sz="800" dirty="0"/>
                <a:t>Exchange</a:t>
              </a:r>
            </a:p>
          </p:txBody>
        </p:sp>
        <p:sp>
          <p:nvSpPr>
            <p:cNvPr id="38" name="TextBox 37">
              <a:extLst>
                <a:ext uri="{FF2B5EF4-FFF2-40B4-BE49-F238E27FC236}">
                  <a16:creationId xmlns:a16="http://schemas.microsoft.com/office/drawing/2014/main" id="{F0E69E73-4650-72BC-760C-FE5F8021CAFC}"/>
                </a:ext>
              </a:extLst>
            </p:cNvPr>
            <p:cNvSpPr txBox="1"/>
            <p:nvPr/>
          </p:nvSpPr>
          <p:spPr>
            <a:xfrm>
              <a:off x="854160" y="3859479"/>
              <a:ext cx="588336" cy="259514"/>
            </a:xfrm>
            <a:prstGeom prst="rect">
              <a:avLst/>
            </a:prstGeom>
            <a:noFill/>
          </p:spPr>
          <p:txBody>
            <a:bodyPr wrap="square" lIns="0" tIns="45720" rIns="0" bIns="0" rtlCol="0" anchor="t" anchorCtr="0">
              <a:noAutofit/>
            </a:bodyPr>
            <a:lstStyle/>
            <a:p>
              <a:pPr algn="ctr"/>
              <a:r>
                <a:rPr lang="en-US" sz="800" dirty="0"/>
                <a:t>Expert</a:t>
              </a:r>
            </a:p>
          </p:txBody>
        </p:sp>
        <p:sp>
          <p:nvSpPr>
            <p:cNvPr id="39" name="TextBox 38">
              <a:extLst>
                <a:ext uri="{FF2B5EF4-FFF2-40B4-BE49-F238E27FC236}">
                  <a16:creationId xmlns:a16="http://schemas.microsoft.com/office/drawing/2014/main" id="{D689BBEA-FEF5-CDBA-9673-88F82C229C5D}"/>
                </a:ext>
              </a:extLst>
            </p:cNvPr>
            <p:cNvSpPr txBox="1"/>
            <p:nvPr/>
          </p:nvSpPr>
          <p:spPr>
            <a:xfrm>
              <a:off x="1631909" y="3859479"/>
              <a:ext cx="588336" cy="259514"/>
            </a:xfrm>
            <a:prstGeom prst="rect">
              <a:avLst/>
            </a:prstGeom>
            <a:noFill/>
          </p:spPr>
          <p:txBody>
            <a:bodyPr wrap="square" lIns="0" tIns="45720" rIns="0" bIns="0" rtlCol="0" anchor="t" anchorCtr="0">
              <a:noAutofit/>
            </a:bodyPr>
            <a:lstStyle/>
            <a:p>
              <a:pPr algn="ctr"/>
              <a:r>
                <a:rPr lang="en-US" sz="800" dirty="0"/>
                <a:t>Family</a:t>
              </a:r>
            </a:p>
          </p:txBody>
        </p:sp>
        <p:sp>
          <p:nvSpPr>
            <p:cNvPr id="40" name="TextBox 39">
              <a:extLst>
                <a:ext uri="{FF2B5EF4-FFF2-40B4-BE49-F238E27FC236}">
                  <a16:creationId xmlns:a16="http://schemas.microsoft.com/office/drawing/2014/main" id="{4D489978-BEF4-1EB0-8987-3FE0C5D0ED72}"/>
                </a:ext>
              </a:extLst>
            </p:cNvPr>
            <p:cNvSpPr txBox="1"/>
            <p:nvPr/>
          </p:nvSpPr>
          <p:spPr>
            <a:xfrm>
              <a:off x="2483783" y="3859479"/>
              <a:ext cx="588336" cy="259514"/>
            </a:xfrm>
            <a:prstGeom prst="rect">
              <a:avLst/>
            </a:prstGeom>
            <a:noFill/>
          </p:spPr>
          <p:txBody>
            <a:bodyPr wrap="square" lIns="0" tIns="45720" rIns="0" bIns="0" rtlCol="0" anchor="t" anchorCtr="0">
              <a:noAutofit/>
            </a:bodyPr>
            <a:lstStyle/>
            <a:p>
              <a:pPr algn="ctr"/>
              <a:r>
                <a:rPr lang="en-US" sz="800" dirty="0"/>
                <a:t>Funnel</a:t>
              </a:r>
            </a:p>
          </p:txBody>
        </p:sp>
        <p:sp>
          <p:nvSpPr>
            <p:cNvPr id="41" name="TextBox 40">
              <a:extLst>
                <a:ext uri="{FF2B5EF4-FFF2-40B4-BE49-F238E27FC236}">
                  <a16:creationId xmlns:a16="http://schemas.microsoft.com/office/drawing/2014/main" id="{61A1819A-E99E-35BC-FCFA-0746CEE2C647}"/>
                </a:ext>
              </a:extLst>
            </p:cNvPr>
            <p:cNvSpPr txBox="1"/>
            <p:nvPr/>
          </p:nvSpPr>
          <p:spPr>
            <a:xfrm>
              <a:off x="3303107" y="3859479"/>
              <a:ext cx="588336" cy="259514"/>
            </a:xfrm>
            <a:prstGeom prst="rect">
              <a:avLst/>
            </a:prstGeom>
            <a:noFill/>
          </p:spPr>
          <p:txBody>
            <a:bodyPr wrap="square" lIns="0" tIns="45720" rIns="0" bIns="0" rtlCol="0" anchor="t" anchorCtr="0">
              <a:noAutofit/>
            </a:bodyPr>
            <a:lstStyle/>
            <a:p>
              <a:pPr algn="ctr"/>
              <a:r>
                <a:rPr lang="en-US" sz="800" dirty="0"/>
                <a:t>Gear</a:t>
              </a:r>
            </a:p>
          </p:txBody>
        </p:sp>
        <p:sp>
          <p:nvSpPr>
            <p:cNvPr id="42" name="TextBox 41">
              <a:extLst>
                <a:ext uri="{FF2B5EF4-FFF2-40B4-BE49-F238E27FC236}">
                  <a16:creationId xmlns:a16="http://schemas.microsoft.com/office/drawing/2014/main" id="{4B34BB6F-E61F-117E-E705-91C34C6A059B}"/>
                </a:ext>
              </a:extLst>
            </p:cNvPr>
            <p:cNvSpPr txBox="1"/>
            <p:nvPr/>
          </p:nvSpPr>
          <p:spPr>
            <a:xfrm>
              <a:off x="4136537" y="3859479"/>
              <a:ext cx="588336" cy="259514"/>
            </a:xfrm>
            <a:prstGeom prst="rect">
              <a:avLst/>
            </a:prstGeom>
            <a:noFill/>
          </p:spPr>
          <p:txBody>
            <a:bodyPr wrap="square" lIns="0" tIns="45720" rIns="0" bIns="0" rtlCol="0" anchor="t" anchorCtr="0">
              <a:noAutofit/>
            </a:bodyPr>
            <a:lstStyle/>
            <a:p>
              <a:pPr algn="ctr"/>
              <a:r>
                <a:rPr lang="en-US" sz="800" dirty="0"/>
                <a:t>Global</a:t>
              </a:r>
            </a:p>
          </p:txBody>
        </p:sp>
        <p:sp>
          <p:nvSpPr>
            <p:cNvPr id="43" name="TextBox 42">
              <a:extLst>
                <a:ext uri="{FF2B5EF4-FFF2-40B4-BE49-F238E27FC236}">
                  <a16:creationId xmlns:a16="http://schemas.microsoft.com/office/drawing/2014/main" id="{2DDB9203-7491-B746-DDB6-0CD705D91467}"/>
                </a:ext>
              </a:extLst>
            </p:cNvPr>
            <p:cNvSpPr txBox="1"/>
            <p:nvPr/>
          </p:nvSpPr>
          <p:spPr>
            <a:xfrm>
              <a:off x="4970319" y="3859479"/>
              <a:ext cx="588336" cy="259514"/>
            </a:xfrm>
            <a:prstGeom prst="rect">
              <a:avLst/>
            </a:prstGeom>
            <a:noFill/>
          </p:spPr>
          <p:txBody>
            <a:bodyPr wrap="square" lIns="0" tIns="45720" rIns="0" bIns="0" rtlCol="0" anchor="t" anchorCtr="0">
              <a:noAutofit/>
            </a:bodyPr>
            <a:lstStyle/>
            <a:p>
              <a:pPr algn="ctr"/>
              <a:r>
                <a:rPr lang="en-US" sz="800" dirty="0"/>
                <a:t>Goal</a:t>
              </a:r>
            </a:p>
          </p:txBody>
        </p:sp>
        <p:sp>
          <p:nvSpPr>
            <p:cNvPr id="44" name="TextBox 43">
              <a:extLst>
                <a:ext uri="{FF2B5EF4-FFF2-40B4-BE49-F238E27FC236}">
                  <a16:creationId xmlns:a16="http://schemas.microsoft.com/office/drawing/2014/main" id="{972BBB7D-CA51-1592-B2C5-4706B115BB57}"/>
                </a:ext>
              </a:extLst>
            </p:cNvPr>
            <p:cNvSpPr txBox="1"/>
            <p:nvPr/>
          </p:nvSpPr>
          <p:spPr>
            <a:xfrm>
              <a:off x="5804109" y="3859479"/>
              <a:ext cx="588336" cy="259514"/>
            </a:xfrm>
            <a:prstGeom prst="rect">
              <a:avLst/>
            </a:prstGeom>
            <a:noFill/>
          </p:spPr>
          <p:txBody>
            <a:bodyPr wrap="square" lIns="0" tIns="45720" rIns="0" bIns="0" rtlCol="0" anchor="t" anchorCtr="0">
              <a:noAutofit/>
            </a:bodyPr>
            <a:lstStyle/>
            <a:p>
              <a:pPr algn="ctr"/>
              <a:r>
                <a:rPr lang="en-US" sz="800" dirty="0"/>
                <a:t>Heartbeat</a:t>
              </a:r>
            </a:p>
          </p:txBody>
        </p:sp>
        <p:sp>
          <p:nvSpPr>
            <p:cNvPr id="45" name="TextBox 44">
              <a:extLst>
                <a:ext uri="{FF2B5EF4-FFF2-40B4-BE49-F238E27FC236}">
                  <a16:creationId xmlns:a16="http://schemas.microsoft.com/office/drawing/2014/main" id="{8DE46DE8-8DFB-1B78-3CD6-54CDA079AB3E}"/>
                </a:ext>
              </a:extLst>
            </p:cNvPr>
            <p:cNvSpPr txBox="1"/>
            <p:nvPr/>
          </p:nvSpPr>
          <p:spPr>
            <a:xfrm>
              <a:off x="6605747" y="3859479"/>
              <a:ext cx="588336" cy="259514"/>
            </a:xfrm>
            <a:prstGeom prst="rect">
              <a:avLst/>
            </a:prstGeom>
            <a:noFill/>
          </p:spPr>
          <p:txBody>
            <a:bodyPr wrap="square" lIns="0" tIns="45720" rIns="0" bIns="0" rtlCol="0" anchor="t" anchorCtr="0">
              <a:noAutofit/>
            </a:bodyPr>
            <a:lstStyle/>
            <a:p>
              <a:pPr algn="ctr"/>
              <a:r>
                <a:rPr lang="en-US" sz="800" dirty="0"/>
                <a:t>Identify</a:t>
              </a:r>
            </a:p>
          </p:txBody>
        </p:sp>
        <p:sp>
          <p:nvSpPr>
            <p:cNvPr id="46" name="TextBox 45">
              <a:extLst>
                <a:ext uri="{FF2B5EF4-FFF2-40B4-BE49-F238E27FC236}">
                  <a16:creationId xmlns:a16="http://schemas.microsoft.com/office/drawing/2014/main" id="{4F1B9039-9850-B167-846A-551C7BB215EE}"/>
                </a:ext>
              </a:extLst>
            </p:cNvPr>
            <p:cNvSpPr txBox="1"/>
            <p:nvPr/>
          </p:nvSpPr>
          <p:spPr>
            <a:xfrm>
              <a:off x="7421644" y="3859479"/>
              <a:ext cx="588336" cy="259514"/>
            </a:xfrm>
            <a:prstGeom prst="rect">
              <a:avLst/>
            </a:prstGeom>
            <a:noFill/>
          </p:spPr>
          <p:txBody>
            <a:bodyPr wrap="square" lIns="0" tIns="45720" rIns="0" bIns="0" rtlCol="0" anchor="t" anchorCtr="0">
              <a:noAutofit/>
            </a:bodyPr>
            <a:lstStyle/>
            <a:p>
              <a:pPr algn="ctr"/>
              <a:r>
                <a:rPr lang="en-US" sz="800" dirty="0"/>
                <a:t>Laptop-and-Data</a:t>
              </a:r>
            </a:p>
          </p:txBody>
        </p:sp>
        <p:sp>
          <p:nvSpPr>
            <p:cNvPr id="47" name="TextBox 46">
              <a:extLst>
                <a:ext uri="{FF2B5EF4-FFF2-40B4-BE49-F238E27FC236}">
                  <a16:creationId xmlns:a16="http://schemas.microsoft.com/office/drawing/2014/main" id="{34F93C9F-5427-D616-9501-F6D756323901}"/>
                </a:ext>
              </a:extLst>
            </p:cNvPr>
            <p:cNvSpPr txBox="1"/>
            <p:nvPr/>
          </p:nvSpPr>
          <p:spPr>
            <a:xfrm>
              <a:off x="8228233" y="3859479"/>
              <a:ext cx="588336" cy="259514"/>
            </a:xfrm>
            <a:prstGeom prst="rect">
              <a:avLst/>
            </a:prstGeom>
            <a:noFill/>
          </p:spPr>
          <p:txBody>
            <a:bodyPr wrap="square" lIns="0" tIns="45720" rIns="0" bIns="0" rtlCol="0" anchor="t" anchorCtr="0">
              <a:noAutofit/>
            </a:bodyPr>
            <a:lstStyle/>
            <a:p>
              <a:pPr algn="ctr"/>
              <a:r>
                <a:rPr lang="en-US" sz="800" dirty="0"/>
                <a:t>Laptop</a:t>
              </a:r>
            </a:p>
          </p:txBody>
        </p:sp>
        <p:sp>
          <p:nvSpPr>
            <p:cNvPr id="48" name="TextBox 47">
              <a:extLst>
                <a:ext uri="{FF2B5EF4-FFF2-40B4-BE49-F238E27FC236}">
                  <a16:creationId xmlns:a16="http://schemas.microsoft.com/office/drawing/2014/main" id="{2DE7BDA1-AEB2-3213-F6BC-5DB2A4E9BF1C}"/>
                </a:ext>
              </a:extLst>
            </p:cNvPr>
            <p:cNvSpPr txBox="1"/>
            <p:nvPr/>
          </p:nvSpPr>
          <p:spPr>
            <a:xfrm>
              <a:off x="2550962" y="5942807"/>
              <a:ext cx="399116" cy="259514"/>
            </a:xfrm>
            <a:prstGeom prst="rect">
              <a:avLst/>
            </a:prstGeom>
            <a:noFill/>
          </p:spPr>
          <p:txBody>
            <a:bodyPr wrap="square" lIns="0" tIns="45720" rIns="0" bIns="0" rtlCol="0" anchor="t" anchorCtr="0">
              <a:noAutofit/>
            </a:bodyPr>
            <a:lstStyle/>
            <a:p>
              <a:pPr algn="ctr"/>
              <a:r>
                <a:rPr lang="en-US" sz="800" dirty="0"/>
                <a:t>Left</a:t>
              </a:r>
            </a:p>
          </p:txBody>
        </p:sp>
        <p:sp>
          <p:nvSpPr>
            <p:cNvPr id="49" name="TextBox 48">
              <a:extLst>
                <a:ext uri="{FF2B5EF4-FFF2-40B4-BE49-F238E27FC236}">
                  <a16:creationId xmlns:a16="http://schemas.microsoft.com/office/drawing/2014/main" id="{72912FF6-67DD-92CF-1D42-68A50F8A3B15}"/>
                </a:ext>
              </a:extLst>
            </p:cNvPr>
            <p:cNvSpPr txBox="1"/>
            <p:nvPr/>
          </p:nvSpPr>
          <p:spPr>
            <a:xfrm>
              <a:off x="9099906" y="3859479"/>
              <a:ext cx="588336" cy="259514"/>
            </a:xfrm>
            <a:prstGeom prst="rect">
              <a:avLst/>
            </a:prstGeom>
            <a:noFill/>
          </p:spPr>
          <p:txBody>
            <a:bodyPr wrap="square" lIns="0" tIns="45720" rIns="0" bIns="0" rtlCol="0" anchor="t" anchorCtr="0">
              <a:noAutofit/>
            </a:bodyPr>
            <a:lstStyle/>
            <a:p>
              <a:pPr algn="ctr"/>
              <a:r>
                <a:rPr lang="en-US" sz="800" dirty="0"/>
                <a:t>Line-Graph</a:t>
              </a:r>
            </a:p>
          </p:txBody>
        </p:sp>
        <p:sp>
          <p:nvSpPr>
            <p:cNvPr id="50" name="TextBox 49">
              <a:extLst>
                <a:ext uri="{FF2B5EF4-FFF2-40B4-BE49-F238E27FC236}">
                  <a16:creationId xmlns:a16="http://schemas.microsoft.com/office/drawing/2014/main" id="{C9818343-22F1-ACF8-CC70-CE0B8B6C5A68}"/>
                </a:ext>
              </a:extLst>
            </p:cNvPr>
            <p:cNvSpPr txBox="1"/>
            <p:nvPr/>
          </p:nvSpPr>
          <p:spPr>
            <a:xfrm>
              <a:off x="9966380" y="3862043"/>
              <a:ext cx="588336" cy="259514"/>
            </a:xfrm>
            <a:prstGeom prst="rect">
              <a:avLst/>
            </a:prstGeom>
            <a:noFill/>
          </p:spPr>
          <p:txBody>
            <a:bodyPr wrap="square" lIns="0" tIns="45720" rIns="0" bIns="0" rtlCol="0" anchor="t" anchorCtr="0">
              <a:noAutofit/>
            </a:bodyPr>
            <a:lstStyle/>
            <a:p>
              <a:pPr algn="ctr"/>
              <a:r>
                <a:rPr lang="en-US" sz="800" dirty="0"/>
                <a:t>List</a:t>
              </a:r>
            </a:p>
          </p:txBody>
        </p:sp>
        <p:sp>
          <p:nvSpPr>
            <p:cNvPr id="51" name="TextBox 50">
              <a:extLst>
                <a:ext uri="{FF2B5EF4-FFF2-40B4-BE49-F238E27FC236}">
                  <a16:creationId xmlns:a16="http://schemas.microsoft.com/office/drawing/2014/main" id="{7964A26C-9CC8-57B5-2B58-CC94D5F4CCB9}"/>
                </a:ext>
              </a:extLst>
            </p:cNvPr>
            <p:cNvSpPr txBox="1"/>
            <p:nvPr/>
          </p:nvSpPr>
          <p:spPr>
            <a:xfrm>
              <a:off x="10758216" y="3862043"/>
              <a:ext cx="588336" cy="259514"/>
            </a:xfrm>
            <a:prstGeom prst="rect">
              <a:avLst/>
            </a:prstGeom>
            <a:noFill/>
          </p:spPr>
          <p:txBody>
            <a:bodyPr wrap="square" lIns="0" tIns="45720" rIns="0" bIns="0" rtlCol="0" anchor="t" anchorCtr="0">
              <a:noAutofit/>
            </a:bodyPr>
            <a:lstStyle/>
            <a:p>
              <a:pPr algn="ctr"/>
              <a:r>
                <a:rPr lang="en-US" sz="800" dirty="0"/>
                <a:t>Looping-Arrows</a:t>
              </a:r>
            </a:p>
          </p:txBody>
        </p:sp>
        <p:sp>
          <p:nvSpPr>
            <p:cNvPr id="52" name="TextBox 51">
              <a:extLst>
                <a:ext uri="{FF2B5EF4-FFF2-40B4-BE49-F238E27FC236}">
                  <a16:creationId xmlns:a16="http://schemas.microsoft.com/office/drawing/2014/main" id="{B0AD288C-43F9-9947-B5D0-163D576E351B}"/>
                </a:ext>
              </a:extLst>
            </p:cNvPr>
            <p:cNvSpPr txBox="1"/>
            <p:nvPr/>
          </p:nvSpPr>
          <p:spPr>
            <a:xfrm>
              <a:off x="854160" y="4866028"/>
              <a:ext cx="588336" cy="259514"/>
            </a:xfrm>
            <a:prstGeom prst="rect">
              <a:avLst/>
            </a:prstGeom>
            <a:noFill/>
          </p:spPr>
          <p:txBody>
            <a:bodyPr wrap="square" lIns="0" tIns="45720" rIns="0" bIns="0" rtlCol="0" anchor="t" anchorCtr="0">
              <a:noAutofit/>
            </a:bodyPr>
            <a:lstStyle/>
            <a:p>
              <a:pPr algn="ctr"/>
              <a:r>
                <a:rPr lang="en-US" sz="800" dirty="0"/>
                <a:t>Looping-Points</a:t>
              </a:r>
            </a:p>
          </p:txBody>
        </p:sp>
        <p:sp>
          <p:nvSpPr>
            <p:cNvPr id="53" name="TextBox 52">
              <a:extLst>
                <a:ext uri="{FF2B5EF4-FFF2-40B4-BE49-F238E27FC236}">
                  <a16:creationId xmlns:a16="http://schemas.microsoft.com/office/drawing/2014/main" id="{3283A8CA-91E5-472A-22F7-B1FACCC99064}"/>
                </a:ext>
              </a:extLst>
            </p:cNvPr>
            <p:cNvSpPr txBox="1"/>
            <p:nvPr/>
          </p:nvSpPr>
          <p:spPr>
            <a:xfrm>
              <a:off x="1631909" y="4866028"/>
              <a:ext cx="588336" cy="259514"/>
            </a:xfrm>
            <a:prstGeom prst="rect">
              <a:avLst/>
            </a:prstGeom>
            <a:noFill/>
          </p:spPr>
          <p:txBody>
            <a:bodyPr wrap="square" lIns="0" tIns="45720" rIns="0" bIns="0" rtlCol="0" anchor="t" anchorCtr="0">
              <a:noAutofit/>
            </a:bodyPr>
            <a:lstStyle/>
            <a:p>
              <a:pPr algn="ctr"/>
              <a:r>
                <a:rPr lang="en-US" sz="800" dirty="0"/>
                <a:t>Mask</a:t>
              </a:r>
            </a:p>
          </p:txBody>
        </p:sp>
        <p:sp>
          <p:nvSpPr>
            <p:cNvPr id="54" name="TextBox 53">
              <a:extLst>
                <a:ext uri="{FF2B5EF4-FFF2-40B4-BE49-F238E27FC236}">
                  <a16:creationId xmlns:a16="http://schemas.microsoft.com/office/drawing/2014/main" id="{BCBD91CB-65A1-0577-E337-A8CF3E7B04A0}"/>
                </a:ext>
              </a:extLst>
            </p:cNvPr>
            <p:cNvSpPr txBox="1"/>
            <p:nvPr/>
          </p:nvSpPr>
          <p:spPr>
            <a:xfrm>
              <a:off x="2483783" y="4866028"/>
              <a:ext cx="588336" cy="259514"/>
            </a:xfrm>
            <a:prstGeom prst="rect">
              <a:avLst/>
            </a:prstGeom>
            <a:noFill/>
          </p:spPr>
          <p:txBody>
            <a:bodyPr wrap="square" lIns="0" tIns="45720" rIns="0" bIns="0" rtlCol="0" anchor="t" anchorCtr="0">
              <a:noAutofit/>
            </a:bodyPr>
            <a:lstStyle/>
            <a:p>
              <a:pPr algn="ctr"/>
              <a:r>
                <a:rPr lang="en-US" sz="800" dirty="0"/>
                <a:t>Medication</a:t>
              </a:r>
            </a:p>
          </p:txBody>
        </p:sp>
        <p:sp>
          <p:nvSpPr>
            <p:cNvPr id="55" name="TextBox 54">
              <a:extLst>
                <a:ext uri="{FF2B5EF4-FFF2-40B4-BE49-F238E27FC236}">
                  <a16:creationId xmlns:a16="http://schemas.microsoft.com/office/drawing/2014/main" id="{29765B3C-6FCD-0349-767A-9CF2D55781F1}"/>
                </a:ext>
              </a:extLst>
            </p:cNvPr>
            <p:cNvSpPr txBox="1"/>
            <p:nvPr/>
          </p:nvSpPr>
          <p:spPr>
            <a:xfrm>
              <a:off x="3303107" y="4866028"/>
              <a:ext cx="588336" cy="259514"/>
            </a:xfrm>
            <a:prstGeom prst="rect">
              <a:avLst/>
            </a:prstGeom>
            <a:noFill/>
          </p:spPr>
          <p:txBody>
            <a:bodyPr wrap="square" lIns="0" tIns="45720" rIns="0" bIns="0" rtlCol="0" anchor="t" anchorCtr="0">
              <a:noAutofit/>
            </a:bodyPr>
            <a:lstStyle/>
            <a:p>
              <a:pPr algn="ctr"/>
              <a:r>
                <a:rPr lang="en-US" sz="800" dirty="0"/>
                <a:t>Metrics</a:t>
              </a:r>
            </a:p>
          </p:txBody>
        </p:sp>
        <p:sp>
          <p:nvSpPr>
            <p:cNvPr id="56" name="TextBox 55">
              <a:extLst>
                <a:ext uri="{FF2B5EF4-FFF2-40B4-BE49-F238E27FC236}">
                  <a16:creationId xmlns:a16="http://schemas.microsoft.com/office/drawing/2014/main" id="{C033BE08-6D92-5FDD-6E3F-035775DB55F9}"/>
                </a:ext>
              </a:extLst>
            </p:cNvPr>
            <p:cNvSpPr txBox="1"/>
            <p:nvPr/>
          </p:nvSpPr>
          <p:spPr>
            <a:xfrm>
              <a:off x="4136537" y="4866028"/>
              <a:ext cx="588336" cy="259514"/>
            </a:xfrm>
            <a:prstGeom prst="rect">
              <a:avLst/>
            </a:prstGeom>
            <a:noFill/>
          </p:spPr>
          <p:txBody>
            <a:bodyPr wrap="square" lIns="0" tIns="45720" rIns="0" bIns="0" rtlCol="0" anchor="t" anchorCtr="0">
              <a:noAutofit/>
            </a:bodyPr>
            <a:lstStyle/>
            <a:p>
              <a:pPr algn="ctr"/>
              <a:r>
                <a:rPr lang="en-US" sz="800" dirty="0"/>
                <a:t>News</a:t>
              </a:r>
            </a:p>
          </p:txBody>
        </p:sp>
        <p:sp>
          <p:nvSpPr>
            <p:cNvPr id="57" name="TextBox 56">
              <a:extLst>
                <a:ext uri="{FF2B5EF4-FFF2-40B4-BE49-F238E27FC236}">
                  <a16:creationId xmlns:a16="http://schemas.microsoft.com/office/drawing/2014/main" id="{7E26B0A7-174C-B368-357C-73B0020C8C90}"/>
                </a:ext>
              </a:extLst>
            </p:cNvPr>
            <p:cNvSpPr txBox="1"/>
            <p:nvPr/>
          </p:nvSpPr>
          <p:spPr>
            <a:xfrm>
              <a:off x="4970319" y="4866028"/>
              <a:ext cx="588336" cy="259514"/>
            </a:xfrm>
            <a:prstGeom prst="rect">
              <a:avLst/>
            </a:prstGeom>
            <a:noFill/>
          </p:spPr>
          <p:txBody>
            <a:bodyPr wrap="square" lIns="0" tIns="45720" rIns="0" bIns="0" rtlCol="0" anchor="t" anchorCtr="0">
              <a:noAutofit/>
            </a:bodyPr>
            <a:lstStyle/>
            <a:p>
              <a:pPr algn="ctr"/>
              <a:r>
                <a:rPr lang="en-US" sz="800" dirty="0"/>
                <a:t>Person</a:t>
              </a:r>
            </a:p>
          </p:txBody>
        </p:sp>
        <p:sp>
          <p:nvSpPr>
            <p:cNvPr id="58" name="TextBox 57">
              <a:extLst>
                <a:ext uri="{FF2B5EF4-FFF2-40B4-BE49-F238E27FC236}">
                  <a16:creationId xmlns:a16="http://schemas.microsoft.com/office/drawing/2014/main" id="{B874CD10-FEEF-FBD5-38A2-87DC0C07C4B1}"/>
                </a:ext>
              </a:extLst>
            </p:cNvPr>
            <p:cNvSpPr txBox="1"/>
            <p:nvPr/>
          </p:nvSpPr>
          <p:spPr>
            <a:xfrm>
              <a:off x="5804109" y="4866028"/>
              <a:ext cx="588336" cy="259514"/>
            </a:xfrm>
            <a:prstGeom prst="rect">
              <a:avLst/>
            </a:prstGeom>
            <a:noFill/>
          </p:spPr>
          <p:txBody>
            <a:bodyPr wrap="square" lIns="0" tIns="45720" rIns="0" bIns="0" rtlCol="0" anchor="t" anchorCtr="0">
              <a:noAutofit/>
            </a:bodyPr>
            <a:lstStyle/>
            <a:p>
              <a:pPr algn="ctr"/>
              <a:r>
                <a:rPr lang="en-US" sz="800" dirty="0"/>
                <a:t>Pie-Chart</a:t>
              </a:r>
            </a:p>
          </p:txBody>
        </p:sp>
        <p:sp>
          <p:nvSpPr>
            <p:cNvPr id="59" name="TextBox 58">
              <a:extLst>
                <a:ext uri="{FF2B5EF4-FFF2-40B4-BE49-F238E27FC236}">
                  <a16:creationId xmlns:a16="http://schemas.microsoft.com/office/drawing/2014/main" id="{99E2774A-268A-DB81-4EF8-1D81FAF8A082}"/>
                </a:ext>
              </a:extLst>
            </p:cNvPr>
            <p:cNvSpPr txBox="1"/>
            <p:nvPr/>
          </p:nvSpPr>
          <p:spPr>
            <a:xfrm>
              <a:off x="6605747" y="4866028"/>
              <a:ext cx="588336" cy="259514"/>
            </a:xfrm>
            <a:prstGeom prst="rect">
              <a:avLst/>
            </a:prstGeom>
            <a:noFill/>
          </p:spPr>
          <p:txBody>
            <a:bodyPr wrap="square" lIns="0" tIns="45720" rIns="0" bIns="0" rtlCol="0" anchor="t" anchorCtr="0">
              <a:noAutofit/>
            </a:bodyPr>
            <a:lstStyle/>
            <a:p>
              <a:pPr algn="ctr"/>
              <a:r>
                <a:rPr lang="en-US" sz="800" dirty="0"/>
                <a:t>Pin</a:t>
              </a:r>
            </a:p>
          </p:txBody>
        </p:sp>
        <p:sp>
          <p:nvSpPr>
            <p:cNvPr id="60" name="TextBox 59">
              <a:extLst>
                <a:ext uri="{FF2B5EF4-FFF2-40B4-BE49-F238E27FC236}">
                  <a16:creationId xmlns:a16="http://schemas.microsoft.com/office/drawing/2014/main" id="{9F18989F-6F05-8DAF-BB0F-733EC22A3FA7}"/>
                </a:ext>
              </a:extLst>
            </p:cNvPr>
            <p:cNvSpPr txBox="1"/>
            <p:nvPr/>
          </p:nvSpPr>
          <p:spPr>
            <a:xfrm>
              <a:off x="7421644" y="4866028"/>
              <a:ext cx="588336" cy="259514"/>
            </a:xfrm>
            <a:prstGeom prst="rect">
              <a:avLst/>
            </a:prstGeom>
            <a:noFill/>
          </p:spPr>
          <p:txBody>
            <a:bodyPr wrap="square" lIns="0" tIns="45720" rIns="0" bIns="0" rtlCol="0" anchor="t" anchorCtr="0">
              <a:noAutofit/>
            </a:bodyPr>
            <a:lstStyle/>
            <a:p>
              <a:pPr algn="ctr"/>
              <a:r>
                <a:rPr lang="en-US" sz="800" dirty="0"/>
                <a:t>Population</a:t>
              </a:r>
            </a:p>
          </p:txBody>
        </p:sp>
        <p:sp>
          <p:nvSpPr>
            <p:cNvPr id="61" name="TextBox 60">
              <a:extLst>
                <a:ext uri="{FF2B5EF4-FFF2-40B4-BE49-F238E27FC236}">
                  <a16:creationId xmlns:a16="http://schemas.microsoft.com/office/drawing/2014/main" id="{BBD19FBC-1FE0-5B85-2906-65CF33A0D9EA}"/>
                </a:ext>
              </a:extLst>
            </p:cNvPr>
            <p:cNvSpPr txBox="1"/>
            <p:nvPr/>
          </p:nvSpPr>
          <p:spPr>
            <a:xfrm>
              <a:off x="8228233" y="4866028"/>
              <a:ext cx="588336" cy="259514"/>
            </a:xfrm>
            <a:prstGeom prst="rect">
              <a:avLst/>
            </a:prstGeom>
            <a:noFill/>
          </p:spPr>
          <p:txBody>
            <a:bodyPr wrap="square" lIns="0" tIns="45720" rIns="0" bIns="0" rtlCol="0" anchor="t" anchorCtr="0">
              <a:noAutofit/>
            </a:bodyPr>
            <a:lstStyle/>
            <a:p>
              <a:pPr algn="ctr"/>
              <a:r>
                <a:rPr lang="en-US" sz="800" dirty="0"/>
                <a:t>Pregnancy</a:t>
              </a:r>
            </a:p>
          </p:txBody>
        </p:sp>
        <p:sp>
          <p:nvSpPr>
            <p:cNvPr id="62" name="TextBox 61">
              <a:extLst>
                <a:ext uri="{FF2B5EF4-FFF2-40B4-BE49-F238E27FC236}">
                  <a16:creationId xmlns:a16="http://schemas.microsoft.com/office/drawing/2014/main" id="{8F873DC3-748C-E792-214D-CAB0E50FDE4B}"/>
                </a:ext>
              </a:extLst>
            </p:cNvPr>
            <p:cNvSpPr txBox="1"/>
            <p:nvPr/>
          </p:nvSpPr>
          <p:spPr>
            <a:xfrm>
              <a:off x="9099906" y="4866028"/>
              <a:ext cx="588336" cy="259514"/>
            </a:xfrm>
            <a:prstGeom prst="rect">
              <a:avLst/>
            </a:prstGeom>
            <a:noFill/>
          </p:spPr>
          <p:txBody>
            <a:bodyPr wrap="square" lIns="0" tIns="45720" rIns="0" bIns="0" rtlCol="0" anchor="t" anchorCtr="0">
              <a:noAutofit/>
            </a:bodyPr>
            <a:lstStyle/>
            <a:p>
              <a:pPr algn="ctr"/>
              <a:r>
                <a:rPr lang="en-US" sz="800" dirty="0"/>
                <a:t>Presenter</a:t>
              </a:r>
            </a:p>
          </p:txBody>
        </p:sp>
        <p:sp>
          <p:nvSpPr>
            <p:cNvPr id="63" name="TextBox 62">
              <a:extLst>
                <a:ext uri="{FF2B5EF4-FFF2-40B4-BE49-F238E27FC236}">
                  <a16:creationId xmlns:a16="http://schemas.microsoft.com/office/drawing/2014/main" id="{3C87817F-F8B7-7421-CD76-716D46218749}"/>
                </a:ext>
              </a:extLst>
            </p:cNvPr>
            <p:cNvSpPr txBox="1"/>
            <p:nvPr/>
          </p:nvSpPr>
          <p:spPr>
            <a:xfrm>
              <a:off x="9966380" y="4920476"/>
              <a:ext cx="588336" cy="259514"/>
            </a:xfrm>
            <a:prstGeom prst="rect">
              <a:avLst/>
            </a:prstGeom>
            <a:noFill/>
          </p:spPr>
          <p:txBody>
            <a:bodyPr wrap="square" lIns="0" tIns="45720" rIns="0" bIns="0" rtlCol="0" anchor="t" anchorCtr="0">
              <a:noAutofit/>
            </a:bodyPr>
            <a:lstStyle/>
            <a:p>
              <a:pPr algn="ctr"/>
              <a:r>
                <a:rPr lang="en-US" sz="800" dirty="0"/>
                <a:t>Puzzle</a:t>
              </a:r>
            </a:p>
          </p:txBody>
        </p:sp>
        <p:sp>
          <p:nvSpPr>
            <p:cNvPr id="64" name="TextBox 63">
              <a:extLst>
                <a:ext uri="{FF2B5EF4-FFF2-40B4-BE49-F238E27FC236}">
                  <a16:creationId xmlns:a16="http://schemas.microsoft.com/office/drawing/2014/main" id="{B0A7173E-248D-5F54-FCE5-956EA47BBE1F}"/>
                </a:ext>
              </a:extLst>
            </p:cNvPr>
            <p:cNvSpPr txBox="1"/>
            <p:nvPr/>
          </p:nvSpPr>
          <p:spPr>
            <a:xfrm>
              <a:off x="10758216" y="4920476"/>
              <a:ext cx="588336" cy="259514"/>
            </a:xfrm>
            <a:prstGeom prst="rect">
              <a:avLst/>
            </a:prstGeom>
            <a:noFill/>
          </p:spPr>
          <p:txBody>
            <a:bodyPr wrap="square" lIns="0" tIns="45720" rIns="0" bIns="0" rtlCol="0" anchor="t" anchorCtr="0">
              <a:noAutofit/>
            </a:bodyPr>
            <a:lstStyle/>
            <a:p>
              <a:pPr algn="ctr"/>
              <a:r>
                <a:rPr lang="en-US" sz="800" dirty="0"/>
                <a:t>Report-1</a:t>
              </a:r>
            </a:p>
          </p:txBody>
        </p:sp>
        <p:sp>
          <p:nvSpPr>
            <p:cNvPr id="65" name="TextBox 64">
              <a:extLst>
                <a:ext uri="{FF2B5EF4-FFF2-40B4-BE49-F238E27FC236}">
                  <a16:creationId xmlns:a16="http://schemas.microsoft.com/office/drawing/2014/main" id="{9E2FC4DC-71B4-11F6-5AD0-2ABB3590E2D0}"/>
                </a:ext>
              </a:extLst>
            </p:cNvPr>
            <p:cNvSpPr txBox="1"/>
            <p:nvPr/>
          </p:nvSpPr>
          <p:spPr>
            <a:xfrm>
              <a:off x="854160" y="5942807"/>
              <a:ext cx="588336" cy="259514"/>
            </a:xfrm>
            <a:prstGeom prst="rect">
              <a:avLst/>
            </a:prstGeom>
            <a:noFill/>
          </p:spPr>
          <p:txBody>
            <a:bodyPr wrap="square" lIns="0" tIns="45720" rIns="0" bIns="0" rtlCol="0" anchor="t" anchorCtr="0">
              <a:noAutofit/>
            </a:bodyPr>
            <a:lstStyle/>
            <a:p>
              <a:pPr algn="ctr"/>
              <a:r>
                <a:rPr lang="en-US" sz="800" dirty="0"/>
                <a:t>Report-2</a:t>
              </a:r>
            </a:p>
          </p:txBody>
        </p:sp>
        <p:sp>
          <p:nvSpPr>
            <p:cNvPr id="66" name="TextBox 65">
              <a:extLst>
                <a:ext uri="{FF2B5EF4-FFF2-40B4-BE49-F238E27FC236}">
                  <a16:creationId xmlns:a16="http://schemas.microsoft.com/office/drawing/2014/main" id="{47BCB5CB-5AFA-1679-10D7-CE4390C24D66}"/>
                </a:ext>
              </a:extLst>
            </p:cNvPr>
            <p:cNvSpPr txBox="1"/>
            <p:nvPr/>
          </p:nvSpPr>
          <p:spPr>
            <a:xfrm>
              <a:off x="1680769" y="5942807"/>
              <a:ext cx="588336" cy="259514"/>
            </a:xfrm>
            <a:prstGeom prst="rect">
              <a:avLst/>
            </a:prstGeom>
            <a:noFill/>
          </p:spPr>
          <p:txBody>
            <a:bodyPr wrap="square" lIns="0" tIns="45720" rIns="0" bIns="0" rtlCol="0" anchor="t" anchorCtr="0">
              <a:noAutofit/>
            </a:bodyPr>
            <a:lstStyle/>
            <a:p>
              <a:pPr algn="ctr"/>
              <a:r>
                <a:rPr lang="en-US" sz="800" dirty="0"/>
                <a:t>Research</a:t>
              </a:r>
            </a:p>
          </p:txBody>
        </p:sp>
        <p:sp>
          <p:nvSpPr>
            <p:cNvPr id="67" name="TextBox 66">
              <a:extLst>
                <a:ext uri="{FF2B5EF4-FFF2-40B4-BE49-F238E27FC236}">
                  <a16:creationId xmlns:a16="http://schemas.microsoft.com/office/drawing/2014/main" id="{AC8DE3AF-C5E5-2C99-26C4-E3F72800BB9B}"/>
                </a:ext>
              </a:extLst>
            </p:cNvPr>
            <p:cNvSpPr txBox="1"/>
            <p:nvPr/>
          </p:nvSpPr>
          <p:spPr>
            <a:xfrm>
              <a:off x="3082392" y="5942807"/>
              <a:ext cx="421700" cy="259514"/>
            </a:xfrm>
            <a:prstGeom prst="rect">
              <a:avLst/>
            </a:prstGeom>
            <a:noFill/>
          </p:spPr>
          <p:txBody>
            <a:bodyPr wrap="square" lIns="0" tIns="45720" rIns="0" bIns="0" rtlCol="0" anchor="t" anchorCtr="0">
              <a:noAutofit/>
            </a:bodyPr>
            <a:lstStyle/>
            <a:p>
              <a:pPr algn="ctr"/>
              <a:r>
                <a:rPr lang="en-US" sz="800" dirty="0"/>
                <a:t>Right</a:t>
              </a:r>
            </a:p>
          </p:txBody>
        </p:sp>
        <p:sp>
          <p:nvSpPr>
            <p:cNvPr id="68" name="TextBox 67">
              <a:extLst>
                <a:ext uri="{FF2B5EF4-FFF2-40B4-BE49-F238E27FC236}">
                  <a16:creationId xmlns:a16="http://schemas.microsoft.com/office/drawing/2014/main" id="{7BAA7874-E4DD-D288-48F1-2D5075C64637}"/>
                </a:ext>
              </a:extLst>
            </p:cNvPr>
            <p:cNvSpPr txBox="1"/>
            <p:nvPr/>
          </p:nvSpPr>
          <p:spPr>
            <a:xfrm>
              <a:off x="3845383" y="5942807"/>
              <a:ext cx="588336" cy="259514"/>
            </a:xfrm>
            <a:prstGeom prst="rect">
              <a:avLst/>
            </a:prstGeom>
            <a:noFill/>
          </p:spPr>
          <p:txBody>
            <a:bodyPr wrap="square" lIns="0" tIns="45720" rIns="0" bIns="0" rtlCol="0" anchor="t" anchorCtr="0">
              <a:noAutofit/>
            </a:bodyPr>
            <a:lstStyle/>
            <a:p>
              <a:pPr algn="ctr"/>
              <a:r>
                <a:rPr lang="en-US" sz="800" dirty="0"/>
                <a:t>Speech-Bubble-1</a:t>
              </a:r>
            </a:p>
          </p:txBody>
        </p:sp>
        <p:sp>
          <p:nvSpPr>
            <p:cNvPr id="69" name="TextBox 68">
              <a:extLst>
                <a:ext uri="{FF2B5EF4-FFF2-40B4-BE49-F238E27FC236}">
                  <a16:creationId xmlns:a16="http://schemas.microsoft.com/office/drawing/2014/main" id="{8C9A4450-90EB-505D-0859-CC0BF8154069}"/>
                </a:ext>
              </a:extLst>
            </p:cNvPr>
            <p:cNvSpPr txBox="1"/>
            <p:nvPr/>
          </p:nvSpPr>
          <p:spPr>
            <a:xfrm>
              <a:off x="4821758" y="5942807"/>
              <a:ext cx="588336" cy="259514"/>
            </a:xfrm>
            <a:prstGeom prst="rect">
              <a:avLst/>
            </a:prstGeom>
            <a:noFill/>
          </p:spPr>
          <p:txBody>
            <a:bodyPr wrap="square" lIns="0" tIns="45720" rIns="0" bIns="0" rtlCol="0" anchor="t" anchorCtr="0">
              <a:noAutofit/>
            </a:bodyPr>
            <a:lstStyle/>
            <a:p>
              <a:pPr algn="ctr"/>
              <a:r>
                <a:rPr lang="en-US" sz="800" dirty="0"/>
                <a:t>Speech-Bubble-2</a:t>
              </a:r>
            </a:p>
          </p:txBody>
        </p:sp>
        <p:sp>
          <p:nvSpPr>
            <p:cNvPr id="70" name="TextBox 69">
              <a:extLst>
                <a:ext uri="{FF2B5EF4-FFF2-40B4-BE49-F238E27FC236}">
                  <a16:creationId xmlns:a16="http://schemas.microsoft.com/office/drawing/2014/main" id="{34A6A792-8A1E-38E4-B80A-427FD8DB9D3E}"/>
                </a:ext>
              </a:extLst>
            </p:cNvPr>
            <p:cNvSpPr txBox="1"/>
            <p:nvPr/>
          </p:nvSpPr>
          <p:spPr>
            <a:xfrm>
              <a:off x="5705381" y="5942807"/>
              <a:ext cx="588336" cy="259514"/>
            </a:xfrm>
            <a:prstGeom prst="rect">
              <a:avLst/>
            </a:prstGeom>
            <a:noFill/>
          </p:spPr>
          <p:txBody>
            <a:bodyPr wrap="square" lIns="0" tIns="45720" rIns="0" bIns="0" rtlCol="0" anchor="t" anchorCtr="0">
              <a:noAutofit/>
            </a:bodyPr>
            <a:lstStyle/>
            <a:p>
              <a:pPr algn="ctr"/>
              <a:r>
                <a:rPr lang="en-US" sz="800" dirty="0"/>
                <a:t>Structure</a:t>
              </a:r>
            </a:p>
          </p:txBody>
        </p:sp>
        <p:sp>
          <p:nvSpPr>
            <p:cNvPr id="71" name="TextBox 70">
              <a:extLst>
                <a:ext uri="{FF2B5EF4-FFF2-40B4-BE49-F238E27FC236}">
                  <a16:creationId xmlns:a16="http://schemas.microsoft.com/office/drawing/2014/main" id="{3E3843C4-5B78-F62F-0ABE-54F09B2820AB}"/>
                </a:ext>
              </a:extLst>
            </p:cNvPr>
            <p:cNvSpPr txBox="1"/>
            <p:nvPr/>
          </p:nvSpPr>
          <p:spPr>
            <a:xfrm>
              <a:off x="6548027" y="5942807"/>
              <a:ext cx="588336" cy="259514"/>
            </a:xfrm>
            <a:prstGeom prst="rect">
              <a:avLst/>
            </a:prstGeom>
            <a:noFill/>
          </p:spPr>
          <p:txBody>
            <a:bodyPr wrap="square" lIns="0" tIns="45720" rIns="0" bIns="0" rtlCol="0" anchor="t" anchorCtr="0">
              <a:noAutofit/>
            </a:bodyPr>
            <a:lstStyle/>
            <a:p>
              <a:pPr algn="ctr"/>
              <a:r>
                <a:rPr lang="en-US" sz="800" dirty="0"/>
                <a:t>Success</a:t>
              </a:r>
            </a:p>
          </p:txBody>
        </p:sp>
        <p:sp>
          <p:nvSpPr>
            <p:cNvPr id="72" name="TextBox 71">
              <a:extLst>
                <a:ext uri="{FF2B5EF4-FFF2-40B4-BE49-F238E27FC236}">
                  <a16:creationId xmlns:a16="http://schemas.microsoft.com/office/drawing/2014/main" id="{2C36D372-513C-6A0D-8F2C-45D1E4746DC3}"/>
                </a:ext>
              </a:extLst>
            </p:cNvPr>
            <p:cNvSpPr txBox="1"/>
            <p:nvPr/>
          </p:nvSpPr>
          <p:spPr>
            <a:xfrm>
              <a:off x="7392836" y="5942807"/>
              <a:ext cx="588336" cy="259514"/>
            </a:xfrm>
            <a:prstGeom prst="rect">
              <a:avLst/>
            </a:prstGeom>
            <a:noFill/>
          </p:spPr>
          <p:txBody>
            <a:bodyPr wrap="square" lIns="0" tIns="45720" rIns="0" bIns="0" rtlCol="0" anchor="t" anchorCtr="0">
              <a:noAutofit/>
            </a:bodyPr>
            <a:lstStyle/>
            <a:p>
              <a:pPr algn="ctr"/>
              <a:r>
                <a:rPr lang="en-US" sz="800" dirty="0"/>
                <a:t>Team</a:t>
              </a:r>
            </a:p>
          </p:txBody>
        </p:sp>
        <p:sp>
          <p:nvSpPr>
            <p:cNvPr id="73" name="TextBox 72">
              <a:extLst>
                <a:ext uri="{FF2B5EF4-FFF2-40B4-BE49-F238E27FC236}">
                  <a16:creationId xmlns:a16="http://schemas.microsoft.com/office/drawing/2014/main" id="{0F9DA0D5-5889-B136-E29E-282D9D67DD4A}"/>
                </a:ext>
              </a:extLst>
            </p:cNvPr>
            <p:cNvSpPr txBox="1"/>
            <p:nvPr/>
          </p:nvSpPr>
          <p:spPr>
            <a:xfrm>
              <a:off x="8228233" y="5942807"/>
              <a:ext cx="588336" cy="259514"/>
            </a:xfrm>
            <a:prstGeom prst="rect">
              <a:avLst/>
            </a:prstGeom>
            <a:noFill/>
          </p:spPr>
          <p:txBody>
            <a:bodyPr wrap="square" lIns="0" tIns="45720" rIns="0" bIns="0" rtlCol="0" anchor="t" anchorCtr="0">
              <a:noAutofit/>
            </a:bodyPr>
            <a:lstStyle/>
            <a:p>
              <a:pPr algn="ctr"/>
              <a:r>
                <a:rPr lang="en-US" sz="800" dirty="0"/>
                <a:t>Telehealth</a:t>
              </a:r>
            </a:p>
          </p:txBody>
        </p:sp>
        <p:sp>
          <p:nvSpPr>
            <p:cNvPr id="74" name="TextBox 73">
              <a:extLst>
                <a:ext uri="{FF2B5EF4-FFF2-40B4-BE49-F238E27FC236}">
                  <a16:creationId xmlns:a16="http://schemas.microsoft.com/office/drawing/2014/main" id="{B0B9DD31-CDC4-C7B0-934D-8FE7513F7958}"/>
                </a:ext>
              </a:extLst>
            </p:cNvPr>
            <p:cNvSpPr txBox="1"/>
            <p:nvPr/>
          </p:nvSpPr>
          <p:spPr>
            <a:xfrm>
              <a:off x="9006145" y="5942807"/>
              <a:ext cx="588336" cy="259514"/>
            </a:xfrm>
            <a:prstGeom prst="rect">
              <a:avLst/>
            </a:prstGeom>
            <a:noFill/>
          </p:spPr>
          <p:txBody>
            <a:bodyPr wrap="square" lIns="0" tIns="45720" rIns="0" bIns="0" rtlCol="0" anchor="t" anchorCtr="0">
              <a:noAutofit/>
            </a:bodyPr>
            <a:lstStyle/>
            <a:p>
              <a:pPr algn="ctr"/>
              <a:r>
                <a:rPr lang="en-US" sz="800" dirty="0"/>
                <a:t>Tools</a:t>
              </a:r>
            </a:p>
          </p:txBody>
        </p:sp>
        <p:sp>
          <p:nvSpPr>
            <p:cNvPr id="75" name="TextBox 74">
              <a:extLst>
                <a:ext uri="{FF2B5EF4-FFF2-40B4-BE49-F238E27FC236}">
                  <a16:creationId xmlns:a16="http://schemas.microsoft.com/office/drawing/2014/main" id="{5ED4AE90-6A18-44F7-9C20-02A806313103}"/>
                </a:ext>
              </a:extLst>
            </p:cNvPr>
            <p:cNvSpPr txBox="1"/>
            <p:nvPr/>
          </p:nvSpPr>
          <p:spPr>
            <a:xfrm>
              <a:off x="9801579" y="5942807"/>
              <a:ext cx="346918" cy="259514"/>
            </a:xfrm>
            <a:prstGeom prst="rect">
              <a:avLst/>
            </a:prstGeom>
            <a:noFill/>
          </p:spPr>
          <p:txBody>
            <a:bodyPr wrap="square" lIns="0" tIns="45720" rIns="0" bIns="0" rtlCol="0" anchor="t" anchorCtr="0">
              <a:noAutofit/>
            </a:bodyPr>
            <a:lstStyle/>
            <a:p>
              <a:pPr algn="ctr"/>
              <a:r>
                <a:rPr lang="en-US" sz="800" dirty="0"/>
                <a:t>Up</a:t>
              </a:r>
            </a:p>
          </p:txBody>
        </p:sp>
        <p:sp>
          <p:nvSpPr>
            <p:cNvPr id="76" name="TextBox 75">
              <a:extLst>
                <a:ext uri="{FF2B5EF4-FFF2-40B4-BE49-F238E27FC236}">
                  <a16:creationId xmlns:a16="http://schemas.microsoft.com/office/drawing/2014/main" id="{558475E2-B2DA-DA54-90F6-82B1981B15CD}"/>
                </a:ext>
              </a:extLst>
            </p:cNvPr>
            <p:cNvSpPr txBox="1"/>
            <p:nvPr/>
          </p:nvSpPr>
          <p:spPr>
            <a:xfrm>
              <a:off x="10758216" y="5942807"/>
              <a:ext cx="588336" cy="259514"/>
            </a:xfrm>
            <a:prstGeom prst="rect">
              <a:avLst/>
            </a:prstGeom>
            <a:noFill/>
          </p:spPr>
          <p:txBody>
            <a:bodyPr wrap="square" lIns="0" tIns="45720" rIns="0" bIns="0" rtlCol="0" anchor="t" anchorCtr="0">
              <a:noAutofit/>
            </a:bodyPr>
            <a:lstStyle/>
            <a:p>
              <a:pPr algn="ctr"/>
              <a:r>
                <a:rPr lang="en-US" sz="800" dirty="0"/>
                <a:t>Virus</a:t>
              </a:r>
            </a:p>
          </p:txBody>
        </p:sp>
      </p:grpSp>
    </p:spTree>
    <p:extLst>
      <p:ext uri="{BB962C8B-B14F-4D97-AF65-F5344CB8AC3E}">
        <p14:creationId xmlns:p14="http://schemas.microsoft.com/office/powerpoint/2010/main" val="2490758890"/>
      </p:ext>
    </p:extLst>
  </p:cSld>
  <p:clrMapOvr>
    <a:masterClrMapping/>
  </p:clrMapOvr>
  <p:extLst>
    <p:ext uri="{DCECCB84-F9BA-43D5-87BE-67443E8EF086}">
      <p15:sldGuideLst xmlns:p15="http://schemas.microsoft.com/office/powerpoint/2012/main">
        <p15:guide id="2" pos="3840" userDrawn="1">
          <p15:clr>
            <a:srgbClr val="FBAE40"/>
          </p15:clr>
        </p15:guide>
        <p15:guide id="3" orient="horz" pos="1152" userDrawn="1">
          <p15:clr>
            <a:srgbClr val="FBAE40"/>
          </p15:clr>
        </p15:guide>
        <p15:guide id="4" orient="horz" pos="86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etter Healthcare_Pitch Dec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13A94-755A-29E1-4409-FC23026E41AB}"/>
              </a:ext>
            </a:extLst>
          </p:cNvPr>
          <p:cNvSpPr>
            <a:spLocks noGrp="1"/>
          </p:cNvSpPr>
          <p:nvPr userDrawn="1">
            <p:ph type="title"/>
          </p:nvPr>
        </p:nvSpPr>
        <p:spPr>
          <a:xfrm>
            <a:off x="914399" y="457201"/>
            <a:ext cx="8503921" cy="665514"/>
          </a:xfrm>
        </p:spPr>
        <p:txBody>
          <a:bodyPr/>
          <a:lstStyle>
            <a:lvl1pPr>
              <a:defRPr/>
            </a:lvl1pPr>
          </a:lstStyle>
          <a:p>
            <a:r>
              <a:rPr lang="en-US"/>
              <a:t>Click to edit Master title style</a:t>
            </a:r>
            <a:endParaRPr lang="en-US" dirty="0"/>
          </a:p>
        </p:txBody>
      </p:sp>
      <p:pic>
        <p:nvPicPr>
          <p:cNvPr id="7" name="Picture 12" descr="ForHealth Consulting at UMass Chan Medical School">
            <a:extLst>
              <a:ext uri="{FF2B5EF4-FFF2-40B4-BE49-F238E27FC236}">
                <a16:creationId xmlns:a16="http://schemas.microsoft.com/office/drawing/2014/main" id="{B02D81C5-55D3-CE1C-30AD-F56ACDA71EDA}"/>
              </a:ext>
              <a:ext uri="{C183D7F6-B498-43B3-948B-1728B52AA6E4}">
                <adec:decorative xmlns:adec="http://schemas.microsoft.com/office/drawing/2017/decorative" val="0"/>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9573757" y="429329"/>
            <a:ext cx="2212840" cy="442568"/>
          </a:xfrm>
          <a:prstGeom prst="rect">
            <a:avLst/>
          </a:prstGeom>
        </p:spPr>
      </p:pic>
      <p:sp>
        <p:nvSpPr>
          <p:cNvPr id="3" name="Content Placeholder 39">
            <a:extLst>
              <a:ext uri="{FF2B5EF4-FFF2-40B4-BE49-F238E27FC236}">
                <a16:creationId xmlns:a16="http://schemas.microsoft.com/office/drawing/2014/main" id="{0E9B9229-DC79-DE18-F6E5-62F5A8538571}"/>
              </a:ext>
              <a:ext uri="{C183D7F6-B498-43B3-948B-1728B52AA6E4}">
                <adec:decorative xmlns:adec="http://schemas.microsoft.com/office/drawing/2017/decorative" val="1"/>
              </a:ext>
            </a:extLst>
          </p:cNvPr>
          <p:cNvSpPr txBox="1">
            <a:spLocks/>
          </p:cNvSpPr>
          <p:nvPr userDrawn="1"/>
        </p:nvSpPr>
        <p:spPr>
          <a:xfrm>
            <a:off x="28703" y="1375704"/>
            <a:ext cx="12192000" cy="5029195"/>
          </a:xfrm>
          <a:prstGeom prst="rect">
            <a:avLst/>
          </a:prstGeom>
          <a:solidFill>
            <a:schemeClr val="accent1">
              <a:alpha val="25000"/>
            </a:schemeClr>
          </a:solidFill>
        </p:spPr>
        <p:txBody>
          <a:bodyPr vert="horz" lIns="457200" tIns="393192" rIns="45720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p:txBody>
      </p:sp>
      <p:sp>
        <p:nvSpPr>
          <p:cNvPr id="18" name="Rectangle 17">
            <a:extLst>
              <a:ext uri="{FF2B5EF4-FFF2-40B4-BE49-F238E27FC236}">
                <a16:creationId xmlns:a16="http://schemas.microsoft.com/office/drawing/2014/main" id="{CB384CAC-762F-E5E0-D9A5-2D9F20AAD989}"/>
              </a:ext>
              <a:ext uri="{C183D7F6-B498-43B3-948B-1728B52AA6E4}">
                <adec:decorative xmlns:adec="http://schemas.microsoft.com/office/drawing/2017/decorative" val="1"/>
              </a:ext>
            </a:extLst>
          </p:cNvPr>
          <p:cNvSpPr/>
          <p:nvPr userDrawn="1"/>
        </p:nvSpPr>
        <p:spPr>
          <a:xfrm>
            <a:off x="0"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B8AA000E-3E01-AAF9-B913-00719238DB14}"/>
              </a:ext>
              <a:ext uri="{C183D7F6-B498-43B3-948B-1728B52AA6E4}">
                <adec:decorative xmlns:adec="http://schemas.microsoft.com/office/drawing/2017/decorative" val="1"/>
              </a:ext>
            </a:extLst>
          </p:cNvPr>
          <p:cNvGrpSpPr/>
          <p:nvPr userDrawn="1"/>
        </p:nvGrpSpPr>
        <p:grpSpPr>
          <a:xfrm>
            <a:off x="6096000" y="3133276"/>
            <a:ext cx="5338623" cy="1499564"/>
            <a:chOff x="6096000" y="3133276"/>
            <a:chExt cx="5338623" cy="1499564"/>
          </a:xfrm>
        </p:grpSpPr>
        <p:cxnSp>
          <p:nvCxnSpPr>
            <p:cNvPr id="9" name="Straight Connector 8">
              <a:extLst>
                <a:ext uri="{FF2B5EF4-FFF2-40B4-BE49-F238E27FC236}">
                  <a16:creationId xmlns:a16="http://schemas.microsoft.com/office/drawing/2014/main" id="{8C4F587C-6909-5BEA-C6A7-F435E0098230}"/>
                </a:ext>
                <a:ext uri="{C183D7F6-B498-43B3-948B-1728B52AA6E4}">
                  <adec:decorative xmlns:adec="http://schemas.microsoft.com/office/drawing/2017/decorative" val="1"/>
                </a:ext>
              </a:extLst>
            </p:cNvPr>
            <p:cNvCxnSpPr>
              <a:cxnSpLocks/>
            </p:cNvCxnSpPr>
            <p:nvPr userDrawn="1"/>
          </p:nvCxnSpPr>
          <p:spPr>
            <a:xfrm rot="16200000" flipV="1">
              <a:off x="8765312" y="463964"/>
              <a:ext cx="0" cy="5338623"/>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1C3A16A-4F2B-D993-47CD-04317C29B473}"/>
                </a:ext>
                <a:ext uri="{C183D7F6-B498-43B3-948B-1728B52AA6E4}">
                  <adec:decorative xmlns:adec="http://schemas.microsoft.com/office/drawing/2017/decorative" val="1"/>
                </a:ext>
              </a:extLst>
            </p:cNvPr>
            <p:cNvCxnSpPr>
              <a:cxnSpLocks/>
            </p:cNvCxnSpPr>
            <p:nvPr userDrawn="1"/>
          </p:nvCxnSpPr>
          <p:spPr>
            <a:xfrm rot="16200000" flipV="1">
              <a:off x="8765312" y="1963528"/>
              <a:ext cx="0" cy="5338623"/>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7" name="Text Placeholder 16">
            <a:extLst>
              <a:ext uri="{FF2B5EF4-FFF2-40B4-BE49-F238E27FC236}">
                <a16:creationId xmlns:a16="http://schemas.microsoft.com/office/drawing/2014/main" id="{87FE1D28-12D3-DD55-5039-2651C4ABEF0D}"/>
              </a:ext>
            </a:extLst>
          </p:cNvPr>
          <p:cNvSpPr>
            <a:spLocks noGrp="1"/>
          </p:cNvSpPr>
          <p:nvPr userDrawn="1">
            <p:ph type="body" sz="quarter" idx="14"/>
          </p:nvPr>
        </p:nvSpPr>
        <p:spPr>
          <a:xfrm>
            <a:off x="914397" y="1828800"/>
            <a:ext cx="4504270" cy="4084319"/>
          </a:xfrm>
        </p:spPr>
        <p:txBody>
          <a:bodyPr/>
          <a:lstStyle>
            <a:lvl1pPr marL="0" indent="0">
              <a:lnSpc>
                <a:spcPts val="3200"/>
              </a:lnSpc>
              <a:buNone/>
              <a:defRPr sz="2000">
                <a:latin typeface="Georgia" panose="02040502050405020303" pitchFamily="18" charset="0"/>
              </a:defRPr>
            </a:lvl1pPr>
          </a:lstStyle>
          <a:p>
            <a:pPr lvl="0"/>
            <a:r>
              <a:rPr lang="en-US"/>
              <a:t>Click to edit Master text styles</a:t>
            </a:r>
          </a:p>
        </p:txBody>
      </p:sp>
      <p:sp>
        <p:nvSpPr>
          <p:cNvPr id="27" name="Text Placeholder 16">
            <a:extLst>
              <a:ext uri="{FF2B5EF4-FFF2-40B4-BE49-F238E27FC236}">
                <a16:creationId xmlns:a16="http://schemas.microsoft.com/office/drawing/2014/main" id="{AC4F9A3C-AA4E-A7A4-9C3A-742AD312827C}"/>
              </a:ext>
            </a:extLst>
          </p:cNvPr>
          <p:cNvSpPr>
            <a:spLocks noGrp="1"/>
          </p:cNvSpPr>
          <p:nvPr userDrawn="1">
            <p:ph type="body" sz="quarter" idx="18"/>
          </p:nvPr>
        </p:nvSpPr>
        <p:spPr>
          <a:xfrm>
            <a:off x="7429500" y="1841498"/>
            <a:ext cx="4010660" cy="1115062"/>
          </a:xfrm>
        </p:spPr>
        <p:txBody>
          <a:bodyPr tIns="0" bIns="0" numCol="1" spcCol="320040" anchor="ctr" anchorCtr="0"/>
          <a:lstStyle>
            <a:lvl1pPr marL="0" indent="0">
              <a:lnSpc>
                <a:spcPct val="100000"/>
              </a:lnSpc>
              <a:spcAft>
                <a:spcPts val="500"/>
              </a:spcAft>
              <a:buNone/>
              <a:defRPr sz="2000">
                <a:solidFill>
                  <a:schemeClr val="tx2"/>
                </a:solidFill>
                <a:latin typeface="Georgia" panose="02040502050405020303" pitchFamily="18" charset="0"/>
              </a:defRPr>
            </a:lvl1pPr>
          </a:lstStyle>
          <a:p>
            <a:pPr marL="0" marR="0" lvl="0" indent="0" algn="l" defTabSz="914400" rtl="0" eaLnBrk="1" fontAlgn="auto" latinLnBrk="0" hangingPunct="1">
              <a:lnSpc>
                <a:spcPct val="112000"/>
              </a:lnSpc>
              <a:spcBef>
                <a:spcPts val="0"/>
              </a:spcBef>
              <a:spcAft>
                <a:spcPts val="600"/>
              </a:spcAft>
              <a:buClrTx/>
              <a:buSzTx/>
              <a:buFont typeface="Arial" panose="020B0604020202020204" pitchFamily="34" charset="0"/>
              <a:buNone/>
              <a:tabLst/>
              <a:defRPr/>
            </a:pPr>
            <a:r>
              <a:rPr lang="en-US"/>
              <a:t>Click to edit Master text styles</a:t>
            </a:r>
          </a:p>
        </p:txBody>
      </p:sp>
      <p:sp>
        <p:nvSpPr>
          <p:cNvPr id="21" name="Text Placeholder 16">
            <a:extLst>
              <a:ext uri="{FF2B5EF4-FFF2-40B4-BE49-F238E27FC236}">
                <a16:creationId xmlns:a16="http://schemas.microsoft.com/office/drawing/2014/main" id="{E6B94362-C6A5-194C-74E3-5EBAA4CD4848}"/>
              </a:ext>
            </a:extLst>
          </p:cNvPr>
          <p:cNvSpPr>
            <a:spLocks noGrp="1"/>
          </p:cNvSpPr>
          <p:nvPr userDrawn="1">
            <p:ph type="body" sz="quarter" idx="19"/>
          </p:nvPr>
        </p:nvSpPr>
        <p:spPr>
          <a:xfrm>
            <a:off x="7429500" y="3342640"/>
            <a:ext cx="4010660" cy="1115062"/>
          </a:xfrm>
        </p:spPr>
        <p:txBody>
          <a:bodyPr tIns="0" bIns="0" numCol="1" spcCol="320040" anchor="ctr" anchorCtr="0"/>
          <a:lstStyle>
            <a:lvl1pPr marL="0" indent="0">
              <a:lnSpc>
                <a:spcPct val="100000"/>
              </a:lnSpc>
              <a:spcAft>
                <a:spcPts val="500"/>
              </a:spcAft>
              <a:buNone/>
              <a:defRPr sz="2000">
                <a:solidFill>
                  <a:schemeClr val="tx2"/>
                </a:solidFill>
                <a:latin typeface="Georgia" panose="02040502050405020303" pitchFamily="18" charset="0"/>
              </a:defRPr>
            </a:lvl1pPr>
          </a:lstStyle>
          <a:p>
            <a:pPr marL="0" marR="0" lvl="0" indent="0" algn="l" defTabSz="914400" rtl="0" eaLnBrk="1" fontAlgn="auto" latinLnBrk="0" hangingPunct="1">
              <a:lnSpc>
                <a:spcPct val="112000"/>
              </a:lnSpc>
              <a:spcBef>
                <a:spcPts val="0"/>
              </a:spcBef>
              <a:spcAft>
                <a:spcPts val="600"/>
              </a:spcAft>
              <a:buClrTx/>
              <a:buSzTx/>
              <a:buFont typeface="Arial" panose="020B0604020202020204" pitchFamily="34" charset="0"/>
              <a:buNone/>
              <a:tabLst/>
              <a:defRPr/>
            </a:pPr>
            <a:r>
              <a:rPr lang="en-US"/>
              <a:t>Click to edit Master text styles</a:t>
            </a:r>
          </a:p>
        </p:txBody>
      </p:sp>
      <p:sp>
        <p:nvSpPr>
          <p:cNvPr id="25" name="Text Placeholder 16">
            <a:extLst>
              <a:ext uri="{FF2B5EF4-FFF2-40B4-BE49-F238E27FC236}">
                <a16:creationId xmlns:a16="http://schemas.microsoft.com/office/drawing/2014/main" id="{FDF267B8-E513-0908-F76F-CF20AFBD4683}"/>
              </a:ext>
            </a:extLst>
          </p:cNvPr>
          <p:cNvSpPr>
            <a:spLocks noGrp="1"/>
          </p:cNvSpPr>
          <p:nvPr userDrawn="1">
            <p:ph type="body" sz="quarter" idx="20"/>
          </p:nvPr>
        </p:nvSpPr>
        <p:spPr>
          <a:xfrm>
            <a:off x="7429500" y="4846320"/>
            <a:ext cx="4010660" cy="1115062"/>
          </a:xfrm>
        </p:spPr>
        <p:txBody>
          <a:bodyPr tIns="0" bIns="0" numCol="1" spcCol="320040" anchor="ctr" anchorCtr="0"/>
          <a:lstStyle>
            <a:lvl1pPr marL="0" indent="0">
              <a:lnSpc>
                <a:spcPct val="100000"/>
              </a:lnSpc>
              <a:spcAft>
                <a:spcPts val="500"/>
              </a:spcAft>
              <a:buNone/>
              <a:defRPr sz="2000">
                <a:solidFill>
                  <a:schemeClr val="tx2"/>
                </a:solidFill>
                <a:latin typeface="Georgia" panose="02040502050405020303" pitchFamily="18" charset="0"/>
              </a:defRPr>
            </a:lvl1pPr>
          </a:lstStyle>
          <a:p>
            <a:pPr marL="0" marR="0" lvl="0" indent="0" algn="l" defTabSz="914400" rtl="0" eaLnBrk="1" fontAlgn="auto" latinLnBrk="0" hangingPunct="1">
              <a:lnSpc>
                <a:spcPct val="112000"/>
              </a:lnSpc>
              <a:spcBef>
                <a:spcPts val="0"/>
              </a:spcBef>
              <a:spcAft>
                <a:spcPts val="600"/>
              </a:spcAft>
              <a:buClrTx/>
              <a:buSzTx/>
              <a:buFont typeface="Arial" panose="020B0604020202020204" pitchFamily="34" charset="0"/>
              <a:buNone/>
              <a:tabLst/>
              <a:defRPr/>
            </a:pPr>
            <a:r>
              <a:rPr lang="en-US"/>
              <a:t>Click to edit Master text styles</a:t>
            </a:r>
          </a:p>
        </p:txBody>
      </p:sp>
      <p:sp>
        <p:nvSpPr>
          <p:cNvPr id="12" name="TextBox 11">
            <a:extLst>
              <a:ext uri="{FF2B5EF4-FFF2-40B4-BE49-F238E27FC236}">
                <a16:creationId xmlns:a16="http://schemas.microsoft.com/office/drawing/2014/main" id="{DADE906A-5E60-207E-603C-FF11D6D2C61C}"/>
              </a:ext>
            </a:extLst>
          </p:cNvPr>
          <p:cNvSpPr txBox="1"/>
          <p:nvPr userDrawn="1"/>
        </p:nvSpPr>
        <p:spPr>
          <a:xfrm>
            <a:off x="457200" y="6400800"/>
            <a:ext cx="5638800" cy="228600"/>
          </a:xfrm>
          <a:prstGeom prst="rect">
            <a:avLst/>
          </a:prstGeom>
          <a:noFill/>
        </p:spPr>
        <p:txBody>
          <a:bodyPr wrap="square" lIns="0" tIns="0" rIns="0" bIns="0" anchor="b" anchorCtr="0">
            <a:noAutofit/>
          </a:bodyPr>
          <a:lstStyle/>
          <a:p>
            <a:pPr>
              <a:lnSpc>
                <a:spcPct val="150000"/>
              </a:lnSpc>
            </a:pPr>
            <a:r>
              <a:rPr lang="en-US" altLang="en-US" sz="900" i="0" dirty="0">
                <a:solidFill>
                  <a:schemeClr val="bg2">
                    <a:lumMod val="75000"/>
                  </a:schemeClr>
                </a:solidFill>
                <a:latin typeface="Arial" pitchFamily="34" charset="0"/>
                <a:cs typeface="Arial" pitchFamily="34" charset="0"/>
              </a:rPr>
              <a:t>https://www.dmas.virginia.gov/for-providers/benefits-services-for-providers/school-based-services/</a:t>
            </a: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userDrawn="1">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dirty="0"/>
          </a:p>
        </p:txBody>
      </p:sp>
    </p:spTree>
    <p:extLst>
      <p:ext uri="{BB962C8B-B14F-4D97-AF65-F5344CB8AC3E}">
        <p14:creationId xmlns:p14="http://schemas.microsoft.com/office/powerpoint/2010/main" val="2061417918"/>
      </p:ext>
    </p:extLst>
  </p:cSld>
  <p:clrMapOvr>
    <a:masterClrMapping/>
  </p:clrMapOvr>
  <p:extLst>
    <p:ext uri="{DCECCB84-F9BA-43D5-87BE-67443E8EF086}">
      <p15:sldGuideLst xmlns:p15="http://schemas.microsoft.com/office/powerpoint/2012/main">
        <p15:guide id="2" pos="3840">
          <p15:clr>
            <a:srgbClr val="FBAE40"/>
          </p15:clr>
        </p15:guide>
        <p15:guide id="3" pos="4680">
          <p15:clr>
            <a:srgbClr val="FBAE40"/>
          </p15:clr>
        </p15:guide>
        <p15:guide id="4" orient="horz" pos="1152">
          <p15:clr>
            <a:srgbClr val="FBAE40"/>
          </p15:clr>
        </p15:guide>
        <p15:guide id="5" orient="horz" pos="403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tter Access_Title and Content - 2 col.">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58371A56-405B-B83E-33DA-06B4893054CB}"/>
              </a:ext>
            </a:extLst>
          </p:cNvPr>
          <p:cNvGrpSpPr/>
          <p:nvPr userDrawn="1"/>
        </p:nvGrpSpPr>
        <p:grpSpPr>
          <a:xfrm>
            <a:off x="-1" y="0"/>
            <a:ext cx="11734801" cy="6858000"/>
            <a:chOff x="-1" y="0"/>
            <a:chExt cx="11734801" cy="6858000"/>
          </a:xfrm>
        </p:grpSpPr>
        <p:sp>
          <p:nvSpPr>
            <p:cNvPr id="23" name="Rectangle 22">
              <a:extLst>
                <a:ext uri="{FF2B5EF4-FFF2-40B4-BE49-F238E27FC236}">
                  <a16:creationId xmlns:a16="http://schemas.microsoft.com/office/drawing/2014/main" id="{C4D85919-DD37-1C69-EEA5-40CE72FE44A5}"/>
                </a:ext>
                <a:ext uri="{C183D7F6-B498-43B3-948B-1728B52AA6E4}">
                  <adec:decorative xmlns:adec="http://schemas.microsoft.com/office/drawing/2017/decorative" val="1"/>
                </a:ext>
              </a:extLst>
            </p:cNvPr>
            <p:cNvSpPr/>
            <p:nvPr/>
          </p:nvSpPr>
          <p:spPr>
            <a:xfrm>
              <a:off x="0" y="1828800"/>
              <a:ext cx="11734800" cy="4572000"/>
            </a:xfrm>
            <a:prstGeom prst="rect">
              <a:avLst/>
            </a:prstGeom>
            <a:solidFill>
              <a:schemeClr val="accent5">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6AC3B297-8AA4-FD96-216F-04799B4A2D72}"/>
                </a:ext>
                <a:ext uri="{C183D7F6-B498-43B3-948B-1728B52AA6E4}">
                  <adec:decorative xmlns:adec="http://schemas.microsoft.com/office/drawing/2017/decorative" val="1"/>
                </a:ext>
              </a:extLst>
            </p:cNvPr>
            <p:cNvGrpSpPr/>
            <p:nvPr/>
          </p:nvGrpSpPr>
          <p:grpSpPr>
            <a:xfrm>
              <a:off x="-1" y="0"/>
              <a:ext cx="2286001" cy="6858000"/>
              <a:chOff x="-1" y="0"/>
              <a:chExt cx="2286001" cy="6858000"/>
            </a:xfrm>
          </p:grpSpPr>
          <p:sp>
            <p:nvSpPr>
              <p:cNvPr id="25" name="Rectangle 24">
                <a:extLst>
                  <a:ext uri="{FF2B5EF4-FFF2-40B4-BE49-F238E27FC236}">
                    <a16:creationId xmlns:a16="http://schemas.microsoft.com/office/drawing/2014/main" id="{6B002C69-D5E6-66AE-AB9B-B1BFF9CF3E1B}"/>
                  </a:ext>
                  <a:ext uri="{C183D7F6-B498-43B3-948B-1728B52AA6E4}">
                    <adec:decorative xmlns:adec="http://schemas.microsoft.com/office/drawing/2017/decorative" val="1"/>
                  </a:ext>
                </a:extLst>
              </p:cNvPr>
              <p:cNvSpPr/>
              <p:nvPr/>
            </p:nvSpPr>
            <p:spPr>
              <a:xfrm>
                <a:off x="0" y="0"/>
                <a:ext cx="2286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Graphic 25">
                <a:extLst>
                  <a:ext uri="{FF2B5EF4-FFF2-40B4-BE49-F238E27FC236}">
                    <a16:creationId xmlns:a16="http://schemas.microsoft.com/office/drawing/2014/main" id="{6164279D-6F27-63E5-601C-AFB8D0A45217}"/>
                  </a:ext>
                  <a:ext uri="{C183D7F6-B498-43B3-948B-1728B52AA6E4}">
                    <adec:decorative xmlns:adec="http://schemas.microsoft.com/office/drawing/2017/decorative" val="1"/>
                  </a:ext>
                </a:extLst>
              </p:cNvPr>
              <p:cNvPicPr>
                <a:picLocks noChangeAspect="1"/>
              </p:cNvPicPr>
              <p:nvPr/>
            </p:nvPicPr>
            <p:blipFill rotWithShape="1">
              <a:blip>
                <a:extLst>
                  <a:ext uri="{96DAC541-7B7A-43D3-8B79-37D633B846F1}">
                    <asvg:svgBlip xmlns:asvg="http://schemas.microsoft.com/office/drawing/2016/SVG/main" r:embed="rId2"/>
                  </a:ext>
                </a:extLst>
              </a:blip>
              <a:srcRect l="76188" t="32156" r="13106" b="28436"/>
              <a:stretch/>
            </p:blipFill>
            <p:spPr>
              <a:xfrm>
                <a:off x="-1" y="1224973"/>
                <a:ext cx="2286001" cy="5633027"/>
              </a:xfrm>
              <a:prstGeom prst="rect">
                <a:avLst/>
              </a:prstGeom>
            </p:spPr>
          </p:pic>
          <p:pic>
            <p:nvPicPr>
              <p:cNvPr id="27" name="Picture 26">
                <a:extLst>
                  <a:ext uri="{FF2B5EF4-FFF2-40B4-BE49-F238E27FC236}">
                    <a16:creationId xmlns:a16="http://schemas.microsoft.com/office/drawing/2014/main" id="{1E11DE36-27ED-FDD6-BE21-CD3F56C18268}"/>
                  </a:ext>
                  <a:ext uri="{C183D7F6-B498-43B3-948B-1728B52AA6E4}">
                    <adec:decorative xmlns:adec="http://schemas.microsoft.com/office/drawing/2017/decorative" val="1"/>
                  </a:ext>
                </a:extLst>
              </p:cNvPr>
              <p:cNvPicPr>
                <a:picLocks noChangeAspect="1"/>
              </p:cNvPicPr>
              <p:nvPr/>
            </p:nvPicPr>
            <p:blipFill rotWithShape="1">
              <a:blip r:embed="rId3"/>
              <a:srcRect l="9652" t="6564" r="3477" b="6523"/>
              <a:stretch/>
            </p:blipFill>
            <p:spPr>
              <a:xfrm>
                <a:off x="457201" y="457201"/>
                <a:ext cx="1371596" cy="1372267"/>
              </a:xfrm>
              <a:prstGeom prst="ellipse">
                <a:avLst/>
              </a:prstGeom>
            </p:spPr>
          </p:pic>
        </p:grpSp>
      </p:grpSp>
      <p:sp>
        <p:nvSpPr>
          <p:cNvPr id="30" name="TextBox 29">
            <a:extLst>
              <a:ext uri="{FF2B5EF4-FFF2-40B4-BE49-F238E27FC236}">
                <a16:creationId xmlns:a16="http://schemas.microsoft.com/office/drawing/2014/main" id="{F187C158-46EB-6EF9-24F6-AA02E41154DF}"/>
              </a:ext>
            </a:extLst>
          </p:cNvPr>
          <p:cNvSpPr txBox="1"/>
          <p:nvPr userDrawn="1"/>
        </p:nvSpPr>
        <p:spPr>
          <a:xfrm>
            <a:off x="2743200" y="6400800"/>
            <a:ext cx="6396310" cy="228600"/>
          </a:xfrm>
          <a:prstGeom prst="rect">
            <a:avLst/>
          </a:prstGeom>
          <a:noFill/>
        </p:spPr>
        <p:txBody>
          <a:bodyPr wrap="square" lIns="0" tIns="0" rIns="0" bIns="0" anchor="b" anchorCtr="0">
            <a:noAutofit/>
          </a:bodyPr>
          <a:lstStyle/>
          <a:p>
            <a:pPr>
              <a:lnSpc>
                <a:spcPct val="150000"/>
              </a:lnSpc>
            </a:pPr>
            <a:r>
              <a:rPr lang="en-US" altLang="en-US" sz="900" dirty="0">
                <a:solidFill>
                  <a:schemeClr val="bg2">
                    <a:lumMod val="75000"/>
                  </a:schemeClr>
                </a:solidFill>
                <a:latin typeface="Arial" pitchFamily="34" charset="0"/>
                <a:cs typeface="Arial" pitchFamily="34" charset="0"/>
              </a:rPr>
              <a:t>https://www.dmas.virginia.gov/for-providers/school-based-services/</a:t>
            </a:r>
            <a:endParaRPr lang="en-US" altLang="en-US" sz="900" i="1" dirty="0">
              <a:solidFill>
                <a:schemeClr val="bg2">
                  <a:lumMod val="75000"/>
                </a:schemeClr>
              </a:solidFill>
              <a:latin typeface="Arial" pitchFamily="34" charset="0"/>
              <a:cs typeface="Arial" pitchFamily="34" charset="0"/>
            </a:endParaRPr>
          </a:p>
        </p:txBody>
      </p:sp>
      <p:sp>
        <p:nvSpPr>
          <p:cNvPr id="2" name="Title 1">
            <a:extLst>
              <a:ext uri="{FF2B5EF4-FFF2-40B4-BE49-F238E27FC236}">
                <a16:creationId xmlns:a16="http://schemas.microsoft.com/office/drawing/2014/main" id="{27B13A94-755A-29E1-4409-FC23026E41AB}"/>
              </a:ext>
            </a:extLst>
          </p:cNvPr>
          <p:cNvSpPr>
            <a:spLocks noGrp="1"/>
          </p:cNvSpPr>
          <p:nvPr>
            <p:ph type="title" hasCustomPrompt="1"/>
          </p:nvPr>
        </p:nvSpPr>
        <p:spPr>
          <a:xfrm>
            <a:off x="2743200" y="457200"/>
            <a:ext cx="6441440" cy="1351280"/>
          </a:xfrm>
        </p:spPr>
        <p:txBody>
          <a:bodyPr/>
          <a:lstStyle/>
          <a:p>
            <a:r>
              <a:rPr lang="en-US" dirty="0"/>
              <a:t>Click to edit </a:t>
            </a:r>
            <a:br>
              <a:rPr lang="en-US" dirty="0"/>
            </a:br>
            <a:r>
              <a:rPr lang="en-US" dirty="0"/>
              <a:t>Master title style</a:t>
            </a:r>
          </a:p>
        </p:txBody>
      </p:sp>
      <p:sp>
        <p:nvSpPr>
          <p:cNvPr id="3" name="Content Placeholder 2">
            <a:extLst>
              <a:ext uri="{FF2B5EF4-FFF2-40B4-BE49-F238E27FC236}">
                <a16:creationId xmlns:a16="http://schemas.microsoft.com/office/drawing/2014/main" id="{F434CB42-83BB-9A2C-17D2-6EA923ECCF21}"/>
              </a:ext>
            </a:extLst>
          </p:cNvPr>
          <p:cNvSpPr>
            <a:spLocks noGrp="1"/>
          </p:cNvSpPr>
          <p:nvPr>
            <p:ph idx="1"/>
          </p:nvPr>
        </p:nvSpPr>
        <p:spPr>
          <a:xfrm>
            <a:off x="2743201" y="2286000"/>
            <a:ext cx="3352799" cy="3901440"/>
          </a:xfrm>
        </p:spPr>
        <p:txBody>
          <a:bodyPr/>
          <a:lstStyle>
            <a:lvl1pPr marL="0" indent="0">
              <a:lnSpc>
                <a:spcPct val="113000"/>
              </a:lnSpc>
              <a:spcAft>
                <a:spcPts val="500"/>
              </a:spcAft>
              <a:buNone/>
              <a:defRPr sz="1600"/>
            </a:lvl1pPr>
          </a:lstStyle>
          <a:p>
            <a:pPr lvl="0"/>
            <a:r>
              <a:rPr lang="en-US"/>
              <a:t>Click to edit Master text styles</a:t>
            </a: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p:ph type="sldNum" sz="quarter" idx="12"/>
          </p:nvPr>
        </p:nvSpPr>
        <p:spPr>
          <a:xfrm>
            <a:off x="11277600" y="6356351"/>
            <a:ext cx="457200" cy="273050"/>
          </a:xfrm>
          <a:prstGeom prst="rect">
            <a:avLst/>
          </a:prstGeom>
        </p:spPr>
        <p:txBody>
          <a:bodyPr/>
          <a:lstStyle/>
          <a:p>
            <a:fld id="{369026CA-FCD3-9147-8CC6-4862EFF526B8}" type="slidenum">
              <a:rPr lang="en-US" smtClean="0"/>
              <a:t>‹#›</a:t>
            </a:fld>
            <a:endParaRPr lang="en-US" dirty="0"/>
          </a:p>
        </p:txBody>
      </p:sp>
      <p:pic>
        <p:nvPicPr>
          <p:cNvPr id="31" name="Picture 12" descr="ForHealth Consulting at UMass Chan Medical School">
            <a:extLst>
              <a:ext uri="{FF2B5EF4-FFF2-40B4-BE49-F238E27FC236}">
                <a16:creationId xmlns:a16="http://schemas.microsoft.com/office/drawing/2014/main" id="{E5E445C9-B590-52F5-E081-699221A7A9B8}"/>
              </a:ext>
            </a:extLst>
          </p:cNvPr>
          <p:cNvPicPr>
            <a:picLocks noChangeAspect="1"/>
          </p:cNvPicPr>
          <p:nvPr userDrawn="1"/>
        </p:nvPicPr>
        <p:blipFill>
          <a:blip>
            <a:extLst>
              <a:ext uri="{96DAC541-7B7A-43D3-8B79-37D633B846F1}">
                <asvg:svgBlip xmlns:asvg="http://schemas.microsoft.com/office/drawing/2016/SVG/main" r:embed="rId4"/>
              </a:ext>
            </a:extLst>
          </a:blip>
          <a:srcRect/>
          <a:stretch/>
        </p:blipFill>
        <p:spPr>
          <a:xfrm>
            <a:off x="9573757" y="429329"/>
            <a:ext cx="2212840" cy="442568"/>
          </a:xfrm>
          <a:prstGeom prst="rect">
            <a:avLst/>
          </a:prstGeom>
        </p:spPr>
      </p:pic>
      <p:sp>
        <p:nvSpPr>
          <p:cNvPr id="7" name="Content Placeholder 6">
            <a:extLst>
              <a:ext uri="{FF2B5EF4-FFF2-40B4-BE49-F238E27FC236}">
                <a16:creationId xmlns:a16="http://schemas.microsoft.com/office/drawing/2014/main" id="{60D1A930-F677-3600-F2C2-F2A751B99482}"/>
              </a:ext>
            </a:extLst>
          </p:cNvPr>
          <p:cNvSpPr>
            <a:spLocks noGrp="1"/>
          </p:cNvSpPr>
          <p:nvPr>
            <p:ph sz="quarter" idx="14"/>
          </p:nvPr>
        </p:nvSpPr>
        <p:spPr>
          <a:xfrm>
            <a:off x="7010400" y="2286000"/>
            <a:ext cx="4267199" cy="3886198"/>
          </a:xfrm>
        </p:spPr>
        <p:txBody>
          <a:bodyPr/>
          <a:lstStyle>
            <a:lvl1pPr>
              <a:lnSpc>
                <a:spcPct val="113000"/>
              </a:lnSpc>
              <a:spcAft>
                <a:spcPts val="1000"/>
              </a:spcAft>
              <a:defRPr sz="1400"/>
            </a:lvl1pPr>
          </a:lstStyle>
          <a:p>
            <a:pPr lvl="0"/>
            <a:r>
              <a:rPr lang="en-US"/>
              <a:t>Click to edit Master text styles</a:t>
            </a:r>
          </a:p>
        </p:txBody>
      </p:sp>
    </p:spTree>
    <p:extLst>
      <p:ext uri="{BB962C8B-B14F-4D97-AF65-F5344CB8AC3E}">
        <p14:creationId xmlns:p14="http://schemas.microsoft.com/office/powerpoint/2010/main" val="1047863875"/>
      </p:ext>
    </p:extLst>
  </p:cSld>
  <p:clrMapOvr>
    <a:masterClrMapping/>
  </p:clrMapOvr>
  <p:extLst>
    <p:ext uri="{DCECCB84-F9BA-43D5-87BE-67443E8EF086}">
      <p15:sldGuideLst xmlns:p15="http://schemas.microsoft.com/office/powerpoint/2012/main">
        <p15:guide id="1" pos="1728" userDrawn="1">
          <p15:clr>
            <a:srgbClr val="FBAE40"/>
          </p15:clr>
        </p15:guide>
        <p15:guide id="2" pos="4416" userDrawn="1">
          <p15:clr>
            <a:srgbClr val="FBAE40"/>
          </p15:clr>
        </p15:guide>
        <p15:guide id="3" orient="horz" pos="1440" userDrawn="1">
          <p15:clr>
            <a:srgbClr val="FBAE40"/>
          </p15:clr>
        </p15:guide>
        <p15:guide id="4" orient="horz" pos="403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etter Knowledge_Title and Content - 2 col.">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4AFC4B6-1E4E-A965-C6CF-E2DDF401C620}"/>
              </a:ext>
              <a:ext uri="{C183D7F6-B498-43B3-948B-1728B52AA6E4}">
                <adec:decorative xmlns:adec="http://schemas.microsoft.com/office/drawing/2017/decorative" val="1"/>
              </a:ext>
            </a:extLst>
          </p:cNvPr>
          <p:cNvGrpSpPr/>
          <p:nvPr userDrawn="1"/>
        </p:nvGrpSpPr>
        <p:grpSpPr>
          <a:xfrm>
            <a:off x="0" y="0"/>
            <a:ext cx="11734801" cy="6858000"/>
            <a:chOff x="0" y="0"/>
            <a:chExt cx="11734801" cy="6858000"/>
          </a:xfrm>
        </p:grpSpPr>
        <p:grpSp>
          <p:nvGrpSpPr>
            <p:cNvPr id="22" name="Group 21">
              <a:extLst>
                <a:ext uri="{FF2B5EF4-FFF2-40B4-BE49-F238E27FC236}">
                  <a16:creationId xmlns:a16="http://schemas.microsoft.com/office/drawing/2014/main" id="{58371A56-405B-B83E-33DA-06B4893054CB}"/>
                </a:ext>
              </a:extLst>
            </p:cNvPr>
            <p:cNvGrpSpPr/>
            <p:nvPr userDrawn="1"/>
          </p:nvGrpSpPr>
          <p:grpSpPr>
            <a:xfrm>
              <a:off x="0" y="0"/>
              <a:ext cx="11734801" cy="6858000"/>
              <a:chOff x="-1" y="0"/>
              <a:chExt cx="11734801" cy="6858000"/>
            </a:xfrm>
          </p:grpSpPr>
          <p:sp>
            <p:nvSpPr>
              <p:cNvPr id="23" name="Rectangle 22">
                <a:extLst>
                  <a:ext uri="{FF2B5EF4-FFF2-40B4-BE49-F238E27FC236}">
                    <a16:creationId xmlns:a16="http://schemas.microsoft.com/office/drawing/2014/main" id="{C4D85919-DD37-1C69-EEA5-40CE72FE44A5}"/>
                  </a:ext>
                  <a:ext uri="{C183D7F6-B498-43B3-948B-1728B52AA6E4}">
                    <adec:decorative xmlns:adec="http://schemas.microsoft.com/office/drawing/2017/decorative" val="1"/>
                  </a:ext>
                </a:extLst>
              </p:cNvPr>
              <p:cNvSpPr/>
              <p:nvPr/>
            </p:nvSpPr>
            <p:spPr>
              <a:xfrm>
                <a:off x="0" y="1828800"/>
                <a:ext cx="11734800" cy="4572000"/>
              </a:xfrm>
              <a:prstGeom prst="rect">
                <a:avLst/>
              </a:prstGeom>
              <a:solidFill>
                <a:srgbClr val="633092">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6AC3B297-8AA4-FD96-216F-04799B4A2D72}"/>
                  </a:ext>
                  <a:ext uri="{C183D7F6-B498-43B3-948B-1728B52AA6E4}">
                    <adec:decorative xmlns:adec="http://schemas.microsoft.com/office/drawing/2017/decorative" val="1"/>
                  </a:ext>
                </a:extLst>
              </p:cNvPr>
              <p:cNvGrpSpPr/>
              <p:nvPr/>
            </p:nvGrpSpPr>
            <p:grpSpPr>
              <a:xfrm>
                <a:off x="-1" y="0"/>
                <a:ext cx="2286001" cy="6858000"/>
                <a:chOff x="-1" y="0"/>
                <a:chExt cx="2286001" cy="6858000"/>
              </a:xfrm>
            </p:grpSpPr>
            <p:sp>
              <p:nvSpPr>
                <p:cNvPr id="25" name="Rectangle 24">
                  <a:extLst>
                    <a:ext uri="{FF2B5EF4-FFF2-40B4-BE49-F238E27FC236}">
                      <a16:creationId xmlns:a16="http://schemas.microsoft.com/office/drawing/2014/main" id="{6B002C69-D5E6-66AE-AB9B-B1BFF9CF3E1B}"/>
                    </a:ext>
                    <a:ext uri="{C183D7F6-B498-43B3-948B-1728B52AA6E4}">
                      <adec:decorative xmlns:adec="http://schemas.microsoft.com/office/drawing/2017/decorative" val="1"/>
                    </a:ext>
                  </a:extLst>
                </p:cNvPr>
                <p:cNvSpPr/>
                <p:nvPr/>
              </p:nvSpPr>
              <p:spPr>
                <a:xfrm>
                  <a:off x="0" y="0"/>
                  <a:ext cx="2286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Graphic 25">
                  <a:extLst>
                    <a:ext uri="{FF2B5EF4-FFF2-40B4-BE49-F238E27FC236}">
                      <a16:creationId xmlns:a16="http://schemas.microsoft.com/office/drawing/2014/main" id="{6164279D-6F27-63E5-601C-AFB8D0A45217}"/>
                    </a:ext>
                    <a:ext uri="{C183D7F6-B498-43B3-948B-1728B52AA6E4}">
                      <adec:decorative xmlns:adec="http://schemas.microsoft.com/office/drawing/2017/decorative" val="1"/>
                    </a:ext>
                  </a:extLst>
                </p:cNvPr>
                <p:cNvPicPr>
                  <a:picLocks noChangeAspect="1"/>
                </p:cNvPicPr>
                <p:nvPr/>
              </p:nvPicPr>
              <p:blipFill rotWithShape="1">
                <a:blip>
                  <a:extLst>
                    <a:ext uri="{96DAC541-7B7A-43D3-8B79-37D633B846F1}">
                      <asvg:svgBlip xmlns:asvg="http://schemas.microsoft.com/office/drawing/2016/SVG/main" r:embed="rId2"/>
                    </a:ext>
                  </a:extLst>
                </a:blip>
                <a:srcRect l="76188" t="32156" r="13106" b="28436"/>
                <a:stretch/>
              </p:blipFill>
              <p:spPr>
                <a:xfrm>
                  <a:off x="-1" y="1224973"/>
                  <a:ext cx="2286001" cy="5633027"/>
                </a:xfrm>
                <a:prstGeom prst="rect">
                  <a:avLst/>
                </a:prstGeom>
              </p:spPr>
            </p:pic>
          </p:grpSp>
        </p:grpSp>
        <p:pic>
          <p:nvPicPr>
            <p:cNvPr id="3" name="Picture 2">
              <a:extLst>
                <a:ext uri="{FF2B5EF4-FFF2-40B4-BE49-F238E27FC236}">
                  <a16:creationId xmlns:a16="http://schemas.microsoft.com/office/drawing/2014/main" id="{38F6755C-85E7-732E-BD16-F7F7D1FBF9E8}"/>
                </a:ext>
                <a:ext uri="{C183D7F6-B498-43B3-948B-1728B52AA6E4}">
                  <adec:decorative xmlns:adec="http://schemas.microsoft.com/office/drawing/2017/decorative" val="1"/>
                </a:ext>
              </a:extLst>
            </p:cNvPr>
            <p:cNvPicPr>
              <a:picLocks noChangeAspect="1"/>
            </p:cNvPicPr>
            <p:nvPr userDrawn="1"/>
          </p:nvPicPr>
          <p:blipFill rotWithShape="1">
            <a:blip r:embed="rId3"/>
            <a:srcRect l="7338" t="4391" r="7785" b="10690"/>
            <a:stretch/>
          </p:blipFill>
          <p:spPr>
            <a:xfrm>
              <a:off x="457202" y="457201"/>
              <a:ext cx="1371596" cy="1372267"/>
            </a:xfrm>
            <a:prstGeom prst="ellipse">
              <a:avLst/>
            </a:prstGeom>
          </p:spPr>
        </p:pic>
      </p:grpSp>
      <p:sp>
        <p:nvSpPr>
          <p:cNvPr id="2" name="Title 1">
            <a:extLst>
              <a:ext uri="{FF2B5EF4-FFF2-40B4-BE49-F238E27FC236}">
                <a16:creationId xmlns:a16="http://schemas.microsoft.com/office/drawing/2014/main" id="{27B13A94-755A-29E1-4409-FC23026E41AB}"/>
              </a:ext>
            </a:extLst>
          </p:cNvPr>
          <p:cNvSpPr>
            <a:spLocks noGrp="1"/>
          </p:cNvSpPr>
          <p:nvPr>
            <p:ph type="title" hasCustomPrompt="1"/>
          </p:nvPr>
        </p:nvSpPr>
        <p:spPr>
          <a:xfrm>
            <a:off x="2743200" y="457200"/>
            <a:ext cx="6441440" cy="1351280"/>
          </a:xfrm>
        </p:spPr>
        <p:txBody>
          <a:bodyPr/>
          <a:lstStyle/>
          <a:p>
            <a:r>
              <a:rPr lang="en-US" dirty="0"/>
              <a:t>Click to edit </a:t>
            </a:r>
            <a:br>
              <a:rPr lang="en-US" dirty="0"/>
            </a:br>
            <a:r>
              <a:rPr lang="en-US" dirty="0"/>
              <a:t>Master title style</a:t>
            </a:r>
          </a:p>
        </p:txBody>
      </p:sp>
      <p:pic>
        <p:nvPicPr>
          <p:cNvPr id="31" name="Picture 12" descr="ForHealth Consulting at UMass Chan Medical School">
            <a:extLst>
              <a:ext uri="{FF2B5EF4-FFF2-40B4-BE49-F238E27FC236}">
                <a16:creationId xmlns:a16="http://schemas.microsoft.com/office/drawing/2014/main" id="{E5E445C9-B590-52F5-E081-699221A7A9B8}"/>
              </a:ext>
            </a:extLst>
          </p:cNvPr>
          <p:cNvPicPr>
            <a:picLocks noChangeAspect="1"/>
          </p:cNvPicPr>
          <p:nvPr userDrawn="1"/>
        </p:nvPicPr>
        <p:blipFill>
          <a:blip>
            <a:extLst>
              <a:ext uri="{96DAC541-7B7A-43D3-8B79-37D633B846F1}">
                <asvg:svgBlip xmlns:asvg="http://schemas.microsoft.com/office/drawing/2016/SVG/main" r:embed="rId4"/>
              </a:ext>
            </a:extLst>
          </a:blip>
          <a:srcRect/>
          <a:stretch/>
        </p:blipFill>
        <p:spPr>
          <a:xfrm>
            <a:off x="9573757" y="429329"/>
            <a:ext cx="2212840" cy="442568"/>
          </a:xfrm>
          <a:prstGeom prst="rect">
            <a:avLst/>
          </a:prstGeom>
        </p:spPr>
      </p:pic>
      <p:sp>
        <p:nvSpPr>
          <p:cNvPr id="7" name="Content Placeholder 2">
            <a:extLst>
              <a:ext uri="{FF2B5EF4-FFF2-40B4-BE49-F238E27FC236}">
                <a16:creationId xmlns:a16="http://schemas.microsoft.com/office/drawing/2014/main" id="{2A149119-C00B-5F59-1FDF-B82B35150886}"/>
              </a:ext>
            </a:extLst>
          </p:cNvPr>
          <p:cNvSpPr>
            <a:spLocks noGrp="1"/>
          </p:cNvSpPr>
          <p:nvPr>
            <p:ph idx="1"/>
          </p:nvPr>
        </p:nvSpPr>
        <p:spPr>
          <a:xfrm>
            <a:off x="2743201" y="2286000"/>
            <a:ext cx="3352799" cy="3901440"/>
          </a:xfrm>
        </p:spPr>
        <p:txBody>
          <a:bodyPr/>
          <a:lstStyle>
            <a:lvl1pPr marL="0" indent="0">
              <a:lnSpc>
                <a:spcPct val="113000"/>
              </a:lnSpc>
              <a:spcAft>
                <a:spcPts val="500"/>
              </a:spcAft>
              <a:buNone/>
              <a:defRPr sz="1600"/>
            </a:lvl1pPr>
          </a:lstStyle>
          <a:p>
            <a:pPr lvl="0"/>
            <a:r>
              <a:rPr lang="en-US"/>
              <a:t>Click to edit Master text styles</a:t>
            </a:r>
          </a:p>
        </p:txBody>
      </p:sp>
      <p:sp>
        <p:nvSpPr>
          <p:cNvPr id="8" name="Content Placeholder 6">
            <a:extLst>
              <a:ext uri="{FF2B5EF4-FFF2-40B4-BE49-F238E27FC236}">
                <a16:creationId xmlns:a16="http://schemas.microsoft.com/office/drawing/2014/main" id="{DBEE0BAE-0A76-BE53-91CA-3482723FB0C3}"/>
              </a:ext>
            </a:extLst>
          </p:cNvPr>
          <p:cNvSpPr>
            <a:spLocks noGrp="1"/>
          </p:cNvSpPr>
          <p:nvPr>
            <p:ph sz="quarter" idx="14"/>
          </p:nvPr>
        </p:nvSpPr>
        <p:spPr>
          <a:xfrm>
            <a:off x="7010400" y="2286000"/>
            <a:ext cx="4267199" cy="3886198"/>
          </a:xfrm>
        </p:spPr>
        <p:txBody>
          <a:bodyPr/>
          <a:lstStyle>
            <a:lvl1pPr>
              <a:lnSpc>
                <a:spcPct val="113000"/>
              </a:lnSpc>
              <a:spcAft>
                <a:spcPts val="1000"/>
              </a:spcAft>
              <a:defRPr sz="1400"/>
            </a:lvl1pPr>
          </a:lstStyle>
          <a:p>
            <a:pPr lvl="0"/>
            <a:r>
              <a:rPr lang="en-US"/>
              <a:t>Click to edit Master text styles</a:t>
            </a:r>
          </a:p>
        </p:txBody>
      </p:sp>
      <p:sp>
        <p:nvSpPr>
          <p:cNvPr id="30" name="TextBox 29">
            <a:extLst>
              <a:ext uri="{FF2B5EF4-FFF2-40B4-BE49-F238E27FC236}">
                <a16:creationId xmlns:a16="http://schemas.microsoft.com/office/drawing/2014/main" id="{F187C158-46EB-6EF9-24F6-AA02E41154DF}"/>
              </a:ext>
            </a:extLst>
          </p:cNvPr>
          <p:cNvSpPr txBox="1"/>
          <p:nvPr userDrawn="1"/>
        </p:nvSpPr>
        <p:spPr>
          <a:xfrm>
            <a:off x="2743708" y="6400800"/>
            <a:ext cx="6395802" cy="228600"/>
          </a:xfrm>
          <a:prstGeom prst="rect">
            <a:avLst/>
          </a:prstGeom>
          <a:noFill/>
        </p:spPr>
        <p:txBody>
          <a:bodyPr wrap="square" lIns="0" tIns="0" rIns="0" bIns="0" anchor="b" anchorCtr="0">
            <a:noAutofit/>
          </a:bodyPr>
          <a:lstStyle/>
          <a:p>
            <a:pPr>
              <a:lnSpc>
                <a:spcPct val="150000"/>
              </a:lnSpc>
            </a:pPr>
            <a:r>
              <a:rPr lang="en-US" altLang="en-US" sz="900" dirty="0">
                <a:solidFill>
                  <a:schemeClr val="bg2">
                    <a:lumMod val="75000"/>
                  </a:schemeClr>
                </a:solidFill>
                <a:latin typeface="Arial" pitchFamily="34" charset="0"/>
                <a:cs typeface="Arial" pitchFamily="34" charset="0"/>
              </a:rPr>
              <a:t>https://www.dmas.virginia.gov/for-providers/school-based-services/</a:t>
            </a:r>
            <a:endParaRPr lang="en-US" altLang="en-US" sz="900" i="1" dirty="0">
              <a:solidFill>
                <a:schemeClr val="bg2">
                  <a:lumMod val="75000"/>
                </a:schemeClr>
              </a:solidFill>
              <a:latin typeface="Arial" pitchFamily="34" charset="0"/>
              <a:cs typeface="Arial" pitchFamily="34" charset="0"/>
            </a:endParaRP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p:ph type="sldNum" sz="quarter" idx="12"/>
          </p:nvPr>
        </p:nvSpPr>
        <p:spPr>
          <a:xfrm>
            <a:off x="11277600" y="6356351"/>
            <a:ext cx="457200" cy="273050"/>
          </a:xfrm>
          <a:prstGeom prst="rect">
            <a:avLst/>
          </a:prstGeom>
        </p:spPr>
        <p:txBody>
          <a:bodyPr/>
          <a:lstStyle/>
          <a:p>
            <a:fld id="{369026CA-FCD3-9147-8CC6-4862EFF526B8}" type="slidenum">
              <a:rPr lang="en-US" smtClean="0"/>
              <a:t>‹#›</a:t>
            </a:fld>
            <a:endParaRPr lang="en-US" dirty="0"/>
          </a:p>
        </p:txBody>
      </p:sp>
    </p:spTree>
    <p:extLst>
      <p:ext uri="{BB962C8B-B14F-4D97-AF65-F5344CB8AC3E}">
        <p14:creationId xmlns:p14="http://schemas.microsoft.com/office/powerpoint/2010/main" val="2696624220"/>
      </p:ext>
    </p:extLst>
  </p:cSld>
  <p:clrMapOvr>
    <a:masterClrMapping/>
  </p:clrMapOvr>
  <p:extLst>
    <p:ext uri="{DCECCB84-F9BA-43D5-87BE-67443E8EF086}">
      <p15:sldGuideLst xmlns:p15="http://schemas.microsoft.com/office/powerpoint/2012/main">
        <p15:guide id="1" pos="1728">
          <p15:clr>
            <a:srgbClr val="FBAE40"/>
          </p15:clr>
        </p15:guide>
        <p15:guide id="2" pos="4416">
          <p15:clr>
            <a:srgbClr val="FBAE40"/>
          </p15:clr>
        </p15:guide>
        <p15:guide id="3" orient="horz" pos="1440">
          <p15:clr>
            <a:srgbClr val="FBAE40"/>
          </p15:clr>
        </p15:guide>
        <p15:guide id="4" orient="horz" pos="403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etter Performance_Title and Content - 2 col.">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58371A56-405B-B83E-33DA-06B4893054CB}"/>
              </a:ext>
            </a:extLst>
          </p:cNvPr>
          <p:cNvGrpSpPr/>
          <p:nvPr userDrawn="1"/>
        </p:nvGrpSpPr>
        <p:grpSpPr>
          <a:xfrm>
            <a:off x="-1" y="0"/>
            <a:ext cx="11734801" cy="6858000"/>
            <a:chOff x="-1" y="0"/>
            <a:chExt cx="11734801" cy="6858000"/>
          </a:xfrm>
        </p:grpSpPr>
        <p:sp>
          <p:nvSpPr>
            <p:cNvPr id="23" name="Rectangle 22">
              <a:extLst>
                <a:ext uri="{FF2B5EF4-FFF2-40B4-BE49-F238E27FC236}">
                  <a16:creationId xmlns:a16="http://schemas.microsoft.com/office/drawing/2014/main" id="{C4D85919-DD37-1C69-EEA5-40CE72FE44A5}"/>
                </a:ext>
                <a:ext uri="{C183D7F6-B498-43B3-948B-1728B52AA6E4}">
                  <adec:decorative xmlns:adec="http://schemas.microsoft.com/office/drawing/2017/decorative" val="1"/>
                </a:ext>
              </a:extLst>
            </p:cNvPr>
            <p:cNvSpPr/>
            <p:nvPr/>
          </p:nvSpPr>
          <p:spPr>
            <a:xfrm>
              <a:off x="0" y="1828800"/>
              <a:ext cx="11734800" cy="4572000"/>
            </a:xfrm>
            <a:prstGeom prst="rect">
              <a:avLst/>
            </a:prstGeom>
            <a:solidFill>
              <a:schemeClr val="accent4">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6AC3B297-8AA4-FD96-216F-04799B4A2D72}"/>
                </a:ext>
                <a:ext uri="{C183D7F6-B498-43B3-948B-1728B52AA6E4}">
                  <adec:decorative xmlns:adec="http://schemas.microsoft.com/office/drawing/2017/decorative" val="1"/>
                </a:ext>
              </a:extLst>
            </p:cNvPr>
            <p:cNvGrpSpPr/>
            <p:nvPr/>
          </p:nvGrpSpPr>
          <p:grpSpPr>
            <a:xfrm>
              <a:off x="-1" y="0"/>
              <a:ext cx="2286001" cy="6858000"/>
              <a:chOff x="-1" y="0"/>
              <a:chExt cx="2286001" cy="6858000"/>
            </a:xfrm>
          </p:grpSpPr>
          <p:sp>
            <p:nvSpPr>
              <p:cNvPr id="25" name="Rectangle 24">
                <a:extLst>
                  <a:ext uri="{FF2B5EF4-FFF2-40B4-BE49-F238E27FC236}">
                    <a16:creationId xmlns:a16="http://schemas.microsoft.com/office/drawing/2014/main" id="{6B002C69-D5E6-66AE-AB9B-B1BFF9CF3E1B}"/>
                  </a:ext>
                  <a:ext uri="{C183D7F6-B498-43B3-948B-1728B52AA6E4}">
                    <adec:decorative xmlns:adec="http://schemas.microsoft.com/office/drawing/2017/decorative" val="1"/>
                  </a:ext>
                </a:extLst>
              </p:cNvPr>
              <p:cNvSpPr/>
              <p:nvPr/>
            </p:nvSpPr>
            <p:spPr>
              <a:xfrm>
                <a:off x="0" y="0"/>
                <a:ext cx="2286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Graphic 25">
                <a:extLst>
                  <a:ext uri="{FF2B5EF4-FFF2-40B4-BE49-F238E27FC236}">
                    <a16:creationId xmlns:a16="http://schemas.microsoft.com/office/drawing/2014/main" id="{6164279D-6F27-63E5-601C-AFB8D0A45217}"/>
                  </a:ext>
                  <a:ext uri="{C183D7F6-B498-43B3-948B-1728B52AA6E4}">
                    <adec:decorative xmlns:adec="http://schemas.microsoft.com/office/drawing/2017/decorative" val="1"/>
                  </a:ext>
                </a:extLst>
              </p:cNvPr>
              <p:cNvPicPr>
                <a:picLocks noChangeAspect="1"/>
              </p:cNvPicPr>
              <p:nvPr/>
            </p:nvPicPr>
            <p:blipFill rotWithShape="1">
              <a:blip>
                <a:extLst>
                  <a:ext uri="{96DAC541-7B7A-43D3-8B79-37D633B846F1}">
                    <asvg:svgBlip xmlns:asvg="http://schemas.microsoft.com/office/drawing/2016/SVG/main" r:embed="rId2"/>
                  </a:ext>
                </a:extLst>
              </a:blip>
              <a:srcRect l="76188" t="32156" r="13106" b="28436"/>
              <a:stretch/>
            </p:blipFill>
            <p:spPr>
              <a:xfrm>
                <a:off x="-1" y="1224973"/>
                <a:ext cx="2286001" cy="5633027"/>
              </a:xfrm>
              <a:prstGeom prst="rect">
                <a:avLst/>
              </a:prstGeom>
            </p:spPr>
          </p:pic>
          <p:pic>
            <p:nvPicPr>
              <p:cNvPr id="27" name="Picture 26">
                <a:extLst>
                  <a:ext uri="{FF2B5EF4-FFF2-40B4-BE49-F238E27FC236}">
                    <a16:creationId xmlns:a16="http://schemas.microsoft.com/office/drawing/2014/main" id="{1E11DE36-27ED-FDD6-BE21-CD3F56C18268}"/>
                  </a:ext>
                  <a:ext uri="{C183D7F6-B498-43B3-948B-1728B52AA6E4}">
                    <adec:decorative xmlns:adec="http://schemas.microsoft.com/office/drawing/2017/decorative" val="1"/>
                  </a:ext>
                </a:extLst>
              </p:cNvPr>
              <p:cNvPicPr>
                <a:picLocks noChangeAspect="1"/>
              </p:cNvPicPr>
              <p:nvPr/>
            </p:nvPicPr>
            <p:blipFill rotWithShape="1">
              <a:blip r:embed="rId3"/>
              <a:srcRect l="10646" t="17461" r="18034" b="5238"/>
              <a:stretch/>
            </p:blipFill>
            <p:spPr>
              <a:xfrm>
                <a:off x="457201" y="457201"/>
                <a:ext cx="1371596" cy="1372267"/>
              </a:xfrm>
              <a:prstGeom prst="ellipse">
                <a:avLst/>
              </a:prstGeom>
            </p:spPr>
          </p:pic>
        </p:grpSp>
      </p:grpSp>
      <p:sp>
        <p:nvSpPr>
          <p:cNvPr id="30" name="TextBox 29">
            <a:extLst>
              <a:ext uri="{FF2B5EF4-FFF2-40B4-BE49-F238E27FC236}">
                <a16:creationId xmlns:a16="http://schemas.microsoft.com/office/drawing/2014/main" id="{F187C158-46EB-6EF9-24F6-AA02E41154DF}"/>
              </a:ext>
            </a:extLst>
          </p:cNvPr>
          <p:cNvSpPr txBox="1"/>
          <p:nvPr userDrawn="1"/>
        </p:nvSpPr>
        <p:spPr>
          <a:xfrm>
            <a:off x="2743708" y="6400800"/>
            <a:ext cx="6395802" cy="228600"/>
          </a:xfrm>
          <a:prstGeom prst="rect">
            <a:avLst/>
          </a:prstGeom>
          <a:noFill/>
        </p:spPr>
        <p:txBody>
          <a:bodyPr wrap="square" lIns="0" tIns="0" rIns="0" bIns="0" anchor="b" anchorCtr="0">
            <a:noAutofit/>
          </a:bodyPr>
          <a:lstStyle/>
          <a:p>
            <a:pPr>
              <a:lnSpc>
                <a:spcPct val="150000"/>
              </a:lnSpc>
            </a:pPr>
            <a:r>
              <a:rPr lang="en-US" altLang="en-US" sz="900" dirty="0">
                <a:solidFill>
                  <a:schemeClr val="bg2">
                    <a:lumMod val="75000"/>
                  </a:schemeClr>
                </a:solidFill>
                <a:latin typeface="Arial" pitchFamily="34" charset="0"/>
                <a:cs typeface="Arial" pitchFamily="34" charset="0"/>
              </a:rPr>
              <a:t>https://www.dmas.virginia.gov/for-providers/school-based-services/</a:t>
            </a:r>
            <a:endParaRPr lang="en-US" altLang="en-US" sz="900" i="1" dirty="0">
              <a:solidFill>
                <a:schemeClr val="bg2">
                  <a:lumMod val="75000"/>
                </a:schemeClr>
              </a:solidFill>
              <a:latin typeface="Arial" pitchFamily="34" charset="0"/>
              <a:cs typeface="Arial" pitchFamily="34" charset="0"/>
            </a:endParaRPr>
          </a:p>
        </p:txBody>
      </p:sp>
      <p:sp>
        <p:nvSpPr>
          <p:cNvPr id="2" name="Title 1">
            <a:extLst>
              <a:ext uri="{FF2B5EF4-FFF2-40B4-BE49-F238E27FC236}">
                <a16:creationId xmlns:a16="http://schemas.microsoft.com/office/drawing/2014/main" id="{27B13A94-755A-29E1-4409-FC23026E41AB}"/>
              </a:ext>
            </a:extLst>
          </p:cNvPr>
          <p:cNvSpPr>
            <a:spLocks noGrp="1"/>
          </p:cNvSpPr>
          <p:nvPr>
            <p:ph type="title" hasCustomPrompt="1"/>
          </p:nvPr>
        </p:nvSpPr>
        <p:spPr>
          <a:xfrm>
            <a:off x="2743200" y="457200"/>
            <a:ext cx="6441440" cy="1351280"/>
          </a:xfrm>
        </p:spPr>
        <p:txBody>
          <a:bodyPr/>
          <a:lstStyle/>
          <a:p>
            <a:r>
              <a:rPr lang="en-US" dirty="0"/>
              <a:t>Click to edit </a:t>
            </a:r>
            <a:br>
              <a:rPr lang="en-US" dirty="0"/>
            </a:br>
            <a:r>
              <a:rPr lang="en-US" dirty="0"/>
              <a:t>Master title style</a:t>
            </a: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p:ph type="sldNum" sz="quarter" idx="12"/>
          </p:nvPr>
        </p:nvSpPr>
        <p:spPr>
          <a:xfrm>
            <a:off x="11277600" y="6356351"/>
            <a:ext cx="457200" cy="273050"/>
          </a:xfrm>
          <a:prstGeom prst="rect">
            <a:avLst/>
          </a:prstGeom>
        </p:spPr>
        <p:txBody>
          <a:bodyPr/>
          <a:lstStyle/>
          <a:p>
            <a:fld id="{369026CA-FCD3-9147-8CC6-4862EFF526B8}" type="slidenum">
              <a:rPr lang="en-US" smtClean="0"/>
              <a:t>‹#›</a:t>
            </a:fld>
            <a:endParaRPr lang="en-US" dirty="0"/>
          </a:p>
        </p:txBody>
      </p:sp>
      <p:pic>
        <p:nvPicPr>
          <p:cNvPr id="31" name="Picture 12" descr="ForHealth Consulting at UMass Chan Medical School">
            <a:extLst>
              <a:ext uri="{FF2B5EF4-FFF2-40B4-BE49-F238E27FC236}">
                <a16:creationId xmlns:a16="http://schemas.microsoft.com/office/drawing/2014/main" id="{E5E445C9-B590-52F5-E081-699221A7A9B8}"/>
              </a:ext>
            </a:extLst>
          </p:cNvPr>
          <p:cNvPicPr>
            <a:picLocks noChangeAspect="1"/>
          </p:cNvPicPr>
          <p:nvPr userDrawn="1"/>
        </p:nvPicPr>
        <p:blipFill>
          <a:blip>
            <a:extLst>
              <a:ext uri="{96DAC541-7B7A-43D3-8B79-37D633B846F1}">
                <asvg:svgBlip xmlns:asvg="http://schemas.microsoft.com/office/drawing/2016/SVG/main" r:embed="rId4"/>
              </a:ext>
            </a:extLst>
          </a:blip>
          <a:srcRect/>
          <a:stretch/>
        </p:blipFill>
        <p:spPr>
          <a:xfrm>
            <a:off x="9573757" y="429329"/>
            <a:ext cx="2212840" cy="442568"/>
          </a:xfrm>
          <a:prstGeom prst="rect">
            <a:avLst/>
          </a:prstGeom>
        </p:spPr>
      </p:pic>
      <p:sp>
        <p:nvSpPr>
          <p:cNvPr id="4" name="Content Placeholder 2">
            <a:extLst>
              <a:ext uri="{FF2B5EF4-FFF2-40B4-BE49-F238E27FC236}">
                <a16:creationId xmlns:a16="http://schemas.microsoft.com/office/drawing/2014/main" id="{DD5442B9-B3E7-B6BE-88F7-CDB8211C806D}"/>
              </a:ext>
            </a:extLst>
          </p:cNvPr>
          <p:cNvSpPr>
            <a:spLocks noGrp="1"/>
          </p:cNvSpPr>
          <p:nvPr>
            <p:ph idx="1"/>
          </p:nvPr>
        </p:nvSpPr>
        <p:spPr>
          <a:xfrm>
            <a:off x="2743201" y="2286000"/>
            <a:ext cx="3352799" cy="3901440"/>
          </a:xfrm>
        </p:spPr>
        <p:txBody>
          <a:bodyPr/>
          <a:lstStyle>
            <a:lvl1pPr marL="0" indent="0">
              <a:lnSpc>
                <a:spcPct val="113000"/>
              </a:lnSpc>
              <a:spcAft>
                <a:spcPts val="500"/>
              </a:spcAft>
              <a:buNone/>
              <a:defRPr sz="1600"/>
            </a:lvl1pPr>
          </a:lstStyle>
          <a:p>
            <a:pPr lvl="0"/>
            <a:r>
              <a:rPr lang="en-US"/>
              <a:t>Click to edit Master text styles</a:t>
            </a:r>
          </a:p>
        </p:txBody>
      </p:sp>
      <p:sp>
        <p:nvSpPr>
          <p:cNvPr id="5" name="Content Placeholder 6">
            <a:extLst>
              <a:ext uri="{FF2B5EF4-FFF2-40B4-BE49-F238E27FC236}">
                <a16:creationId xmlns:a16="http://schemas.microsoft.com/office/drawing/2014/main" id="{98BC2960-10EC-26FF-E5AD-E90CFDBD0518}"/>
              </a:ext>
            </a:extLst>
          </p:cNvPr>
          <p:cNvSpPr>
            <a:spLocks noGrp="1"/>
          </p:cNvSpPr>
          <p:nvPr>
            <p:ph sz="quarter" idx="14"/>
          </p:nvPr>
        </p:nvSpPr>
        <p:spPr>
          <a:xfrm>
            <a:off x="7010400" y="2286000"/>
            <a:ext cx="4267199" cy="3886198"/>
          </a:xfrm>
        </p:spPr>
        <p:txBody>
          <a:bodyPr/>
          <a:lstStyle>
            <a:lvl1pPr>
              <a:lnSpc>
                <a:spcPct val="113000"/>
              </a:lnSpc>
              <a:spcAft>
                <a:spcPts val="1000"/>
              </a:spcAft>
              <a:defRPr sz="1400"/>
            </a:lvl1pPr>
          </a:lstStyle>
          <a:p>
            <a:pPr lvl="0"/>
            <a:r>
              <a:rPr lang="en-US"/>
              <a:t>Click to edit Master text styles</a:t>
            </a:r>
          </a:p>
        </p:txBody>
      </p:sp>
    </p:spTree>
    <p:extLst>
      <p:ext uri="{BB962C8B-B14F-4D97-AF65-F5344CB8AC3E}">
        <p14:creationId xmlns:p14="http://schemas.microsoft.com/office/powerpoint/2010/main" val="3396975851"/>
      </p:ext>
    </p:extLst>
  </p:cSld>
  <p:clrMapOvr>
    <a:masterClrMapping/>
  </p:clrMapOvr>
  <p:extLst>
    <p:ext uri="{DCECCB84-F9BA-43D5-87BE-67443E8EF086}">
      <p15:sldGuideLst xmlns:p15="http://schemas.microsoft.com/office/powerpoint/2012/main">
        <p15:guide id="1" pos="1728" userDrawn="1">
          <p15:clr>
            <a:srgbClr val="FBAE40"/>
          </p15:clr>
        </p15:guide>
        <p15:guide id="2" pos="4416" userDrawn="1">
          <p15:clr>
            <a:srgbClr val="FBAE40"/>
          </p15:clr>
        </p15:guide>
        <p15:guide id="3" orient="horz" pos="1440" userDrawn="1">
          <p15:clr>
            <a:srgbClr val="FBAE40"/>
          </p15:clr>
        </p15:guide>
        <p15:guide id="4" orient="horz" pos="403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ccess_Title and Content - 1 col.">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56DA4E88-4D85-07DA-DB36-4B55E25F77BD}"/>
              </a:ext>
            </a:extLst>
          </p:cNvPr>
          <p:cNvGrpSpPr/>
          <p:nvPr userDrawn="1"/>
        </p:nvGrpSpPr>
        <p:grpSpPr>
          <a:xfrm>
            <a:off x="0" y="0"/>
            <a:ext cx="12192000" cy="6858000"/>
            <a:chOff x="0" y="0"/>
            <a:chExt cx="12192000" cy="6858000"/>
          </a:xfrm>
        </p:grpSpPr>
        <p:sp>
          <p:nvSpPr>
            <p:cNvPr id="3" name="Content Placeholder 39">
              <a:extLst>
                <a:ext uri="{FF2B5EF4-FFF2-40B4-BE49-F238E27FC236}">
                  <a16:creationId xmlns:a16="http://schemas.microsoft.com/office/drawing/2014/main" id="{0E9B9229-DC79-DE18-F6E5-62F5A8538571}"/>
                </a:ext>
                <a:ext uri="{C183D7F6-B498-43B3-948B-1728B52AA6E4}">
                  <adec:decorative xmlns:adec="http://schemas.microsoft.com/office/drawing/2017/decorative" val="1"/>
                </a:ext>
              </a:extLst>
            </p:cNvPr>
            <p:cNvSpPr txBox="1">
              <a:spLocks/>
            </p:cNvSpPr>
            <p:nvPr userDrawn="1"/>
          </p:nvSpPr>
          <p:spPr>
            <a:xfrm>
              <a:off x="0" y="1371604"/>
              <a:ext cx="12192000" cy="5029195"/>
            </a:xfrm>
            <a:prstGeom prst="rect">
              <a:avLst/>
            </a:prstGeom>
            <a:solidFill>
              <a:schemeClr val="accent5">
                <a:alpha val="25000"/>
              </a:schemeClr>
            </a:solidFill>
          </p:spPr>
          <p:txBody>
            <a:bodyPr vert="horz" lIns="457200" tIns="393192" rIns="45720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p:txBody>
        </p:sp>
        <p:sp>
          <p:nvSpPr>
            <p:cNvPr id="18" name="Rectangle 17">
              <a:extLst>
                <a:ext uri="{FF2B5EF4-FFF2-40B4-BE49-F238E27FC236}">
                  <a16:creationId xmlns:a16="http://schemas.microsoft.com/office/drawing/2014/main" id="{CB384CAC-762F-E5E0-D9A5-2D9F20AAD989}"/>
                </a:ext>
                <a:ext uri="{C183D7F6-B498-43B3-948B-1728B52AA6E4}">
                  <adec:decorative xmlns:adec="http://schemas.microsoft.com/office/drawing/2017/decorative" val="1"/>
                </a:ext>
              </a:extLst>
            </p:cNvPr>
            <p:cNvSpPr/>
            <p:nvPr userDrawn="1"/>
          </p:nvSpPr>
          <p:spPr>
            <a:xfrm>
              <a:off x="0" y="0"/>
              <a:ext cx="2286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27B13A94-755A-29E1-4409-FC23026E41AB}"/>
              </a:ext>
            </a:extLst>
          </p:cNvPr>
          <p:cNvSpPr>
            <a:spLocks noGrp="1"/>
          </p:cNvSpPr>
          <p:nvPr userDrawn="1">
            <p:ph type="title"/>
          </p:nvPr>
        </p:nvSpPr>
        <p:spPr>
          <a:xfrm>
            <a:off x="914399" y="457201"/>
            <a:ext cx="8503921" cy="665514"/>
          </a:xfrm>
        </p:spPr>
        <p:txBody>
          <a:bodyPr/>
          <a:lstStyle>
            <a:lvl1pPr>
              <a:defRPr/>
            </a:lvl1pPr>
          </a:lstStyle>
          <a:p>
            <a:r>
              <a:rPr lang="en-US"/>
              <a:t>Click to edit Master title style</a:t>
            </a:r>
            <a:endParaRPr lang="en-US" dirty="0"/>
          </a:p>
        </p:txBody>
      </p:sp>
      <p:pic>
        <p:nvPicPr>
          <p:cNvPr id="7" name="Picture 12" descr="ForHealth Consulting at UMass Chan Medical School">
            <a:extLst>
              <a:ext uri="{FF2B5EF4-FFF2-40B4-BE49-F238E27FC236}">
                <a16:creationId xmlns:a16="http://schemas.microsoft.com/office/drawing/2014/main" id="{B02D81C5-55D3-CE1C-30AD-F56ACDA71EDA}"/>
              </a:ext>
              <a:ext uri="{C183D7F6-B498-43B3-948B-1728B52AA6E4}">
                <adec:decorative xmlns:adec="http://schemas.microsoft.com/office/drawing/2017/decorative" val="0"/>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9573757" y="429329"/>
            <a:ext cx="2212840" cy="442568"/>
          </a:xfrm>
          <a:prstGeom prst="rect">
            <a:avLst/>
          </a:prstGeom>
        </p:spPr>
      </p:pic>
      <p:sp>
        <p:nvSpPr>
          <p:cNvPr id="22" name="Content Placeholder 21">
            <a:extLst>
              <a:ext uri="{FF2B5EF4-FFF2-40B4-BE49-F238E27FC236}">
                <a16:creationId xmlns:a16="http://schemas.microsoft.com/office/drawing/2014/main" id="{8F35196C-6B42-D7B6-20AF-3A5D26C206C1}"/>
              </a:ext>
            </a:extLst>
          </p:cNvPr>
          <p:cNvSpPr>
            <a:spLocks noGrp="1"/>
          </p:cNvSpPr>
          <p:nvPr>
            <p:ph sz="quarter" idx="17"/>
          </p:nvPr>
        </p:nvSpPr>
        <p:spPr>
          <a:xfrm>
            <a:off x="914400" y="1828800"/>
            <a:ext cx="1082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Box 11">
            <a:extLst>
              <a:ext uri="{FF2B5EF4-FFF2-40B4-BE49-F238E27FC236}">
                <a16:creationId xmlns:a16="http://schemas.microsoft.com/office/drawing/2014/main" id="{DADE906A-5E60-207E-603C-FF11D6D2C61C}"/>
              </a:ext>
            </a:extLst>
          </p:cNvPr>
          <p:cNvSpPr txBox="1"/>
          <p:nvPr userDrawn="1"/>
        </p:nvSpPr>
        <p:spPr>
          <a:xfrm>
            <a:off x="914400" y="6400800"/>
            <a:ext cx="5181600" cy="228600"/>
          </a:xfrm>
          <a:prstGeom prst="rect">
            <a:avLst/>
          </a:prstGeom>
          <a:noFill/>
        </p:spPr>
        <p:txBody>
          <a:bodyPr wrap="square" lIns="0" tIns="0" rIns="0" bIns="0" anchor="b" anchorCtr="0">
            <a:noAutofit/>
          </a:bodyPr>
          <a:lstStyle/>
          <a:p>
            <a:pPr>
              <a:lnSpc>
                <a:spcPct val="150000"/>
              </a:lnSpc>
            </a:pPr>
            <a:r>
              <a:rPr lang="en-US" altLang="en-US" sz="900" dirty="0">
                <a:solidFill>
                  <a:schemeClr val="bg2">
                    <a:lumMod val="75000"/>
                  </a:schemeClr>
                </a:solidFill>
                <a:latin typeface="Arial" pitchFamily="34" charset="0"/>
                <a:cs typeface="Arial" pitchFamily="34" charset="0"/>
              </a:rPr>
              <a:t>https://www.dmas.virginia.gov/for-providers/school-based-services/</a:t>
            </a:r>
            <a:endParaRPr lang="en-US" altLang="en-US" sz="900" i="1" dirty="0">
              <a:solidFill>
                <a:schemeClr val="bg2">
                  <a:lumMod val="75000"/>
                </a:schemeClr>
              </a:solidFill>
              <a:latin typeface="Arial" pitchFamily="34" charset="0"/>
              <a:cs typeface="Arial" pitchFamily="34" charset="0"/>
            </a:endParaRP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dirty="0"/>
          </a:p>
        </p:txBody>
      </p:sp>
    </p:spTree>
    <p:extLst>
      <p:ext uri="{BB962C8B-B14F-4D97-AF65-F5344CB8AC3E}">
        <p14:creationId xmlns:p14="http://schemas.microsoft.com/office/powerpoint/2010/main" val="530160898"/>
      </p:ext>
    </p:extLst>
  </p:cSld>
  <p:clrMapOvr>
    <a:masterClrMapping/>
  </p:clrMapOvr>
  <p:extLst>
    <p:ext uri="{DCECCB84-F9BA-43D5-87BE-67443E8EF086}">
      <p15:sldGuideLst xmlns:p15="http://schemas.microsoft.com/office/powerpoint/2012/main">
        <p15:guide id="2" pos="3840" userDrawn="1">
          <p15:clr>
            <a:srgbClr val="FBAE40"/>
          </p15:clr>
        </p15:guide>
        <p15:guide id="3" orient="horz" pos="1152"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ccess_2-line Title and Content_1 col.">
    <p:spTree>
      <p:nvGrpSpPr>
        <p:cNvPr id="1" name=""/>
        <p:cNvGrpSpPr/>
        <p:nvPr/>
      </p:nvGrpSpPr>
      <p:grpSpPr>
        <a:xfrm>
          <a:off x="0" y="0"/>
          <a:ext cx="0" cy="0"/>
          <a:chOff x="0" y="0"/>
          <a:chExt cx="0" cy="0"/>
        </a:xfrm>
      </p:grpSpPr>
      <p:sp>
        <p:nvSpPr>
          <p:cNvPr id="3" name="Content Placeholder 39">
            <a:extLst>
              <a:ext uri="{FF2B5EF4-FFF2-40B4-BE49-F238E27FC236}">
                <a16:creationId xmlns:a16="http://schemas.microsoft.com/office/drawing/2014/main" id="{0E9B9229-DC79-DE18-F6E5-62F5A8538571}"/>
              </a:ext>
              <a:ext uri="{C183D7F6-B498-43B3-948B-1728B52AA6E4}">
                <adec:decorative xmlns:adec="http://schemas.microsoft.com/office/drawing/2017/decorative" val="1"/>
              </a:ext>
            </a:extLst>
          </p:cNvPr>
          <p:cNvSpPr txBox="1">
            <a:spLocks/>
          </p:cNvSpPr>
          <p:nvPr userDrawn="1"/>
        </p:nvSpPr>
        <p:spPr>
          <a:xfrm>
            <a:off x="0" y="1828805"/>
            <a:ext cx="12192000" cy="4571995"/>
          </a:xfrm>
          <a:prstGeom prst="rect">
            <a:avLst/>
          </a:prstGeom>
          <a:solidFill>
            <a:schemeClr val="accent5">
              <a:alpha val="25000"/>
            </a:schemeClr>
          </a:solidFill>
        </p:spPr>
        <p:txBody>
          <a:bodyPr vert="horz" lIns="457200" tIns="393192" rIns="45720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p:txBody>
      </p:sp>
      <p:sp>
        <p:nvSpPr>
          <p:cNvPr id="18" name="Rectangle 17">
            <a:extLst>
              <a:ext uri="{FF2B5EF4-FFF2-40B4-BE49-F238E27FC236}">
                <a16:creationId xmlns:a16="http://schemas.microsoft.com/office/drawing/2014/main" id="{CB384CAC-762F-E5E0-D9A5-2D9F20AAD989}"/>
              </a:ext>
              <a:ext uri="{C183D7F6-B498-43B3-948B-1728B52AA6E4}">
                <adec:decorative xmlns:adec="http://schemas.microsoft.com/office/drawing/2017/decorative" val="1"/>
              </a:ext>
            </a:extLst>
          </p:cNvPr>
          <p:cNvSpPr/>
          <p:nvPr userDrawn="1"/>
        </p:nvSpPr>
        <p:spPr>
          <a:xfrm>
            <a:off x="0" y="0"/>
            <a:ext cx="2286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7B13A94-755A-29E1-4409-FC23026E41AB}"/>
              </a:ext>
            </a:extLst>
          </p:cNvPr>
          <p:cNvSpPr>
            <a:spLocks noGrp="1"/>
          </p:cNvSpPr>
          <p:nvPr userDrawn="1">
            <p:ph type="title" hasCustomPrompt="1"/>
          </p:nvPr>
        </p:nvSpPr>
        <p:spPr>
          <a:xfrm>
            <a:off x="914400" y="457200"/>
            <a:ext cx="8279220" cy="1360649"/>
          </a:xfrm>
        </p:spPr>
        <p:txBody>
          <a:bodyPr/>
          <a:lstStyle>
            <a:lvl1pPr>
              <a:defRPr/>
            </a:lvl1pPr>
          </a:lstStyle>
          <a:p>
            <a:r>
              <a:rPr lang="en-US" dirty="0"/>
              <a:t>Click to edit Master title style up to two lines of text</a:t>
            </a:r>
          </a:p>
        </p:txBody>
      </p:sp>
      <p:pic>
        <p:nvPicPr>
          <p:cNvPr id="7" name="Picture 12" descr="ForHealth Consulting at UMass Chan Medical School">
            <a:extLst>
              <a:ext uri="{FF2B5EF4-FFF2-40B4-BE49-F238E27FC236}">
                <a16:creationId xmlns:a16="http://schemas.microsoft.com/office/drawing/2014/main" id="{B02D81C5-55D3-CE1C-30AD-F56ACDA71EDA}"/>
              </a:ext>
              <a:ext uri="{C183D7F6-B498-43B3-948B-1728B52AA6E4}">
                <adec:decorative xmlns:adec="http://schemas.microsoft.com/office/drawing/2017/decorative" val="0"/>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9573757" y="429329"/>
            <a:ext cx="2212840" cy="442568"/>
          </a:xfrm>
          <a:prstGeom prst="rect">
            <a:avLst/>
          </a:prstGeom>
        </p:spPr>
      </p:pic>
      <p:sp>
        <p:nvSpPr>
          <p:cNvPr id="8" name="Content Placeholder 21">
            <a:extLst>
              <a:ext uri="{FF2B5EF4-FFF2-40B4-BE49-F238E27FC236}">
                <a16:creationId xmlns:a16="http://schemas.microsoft.com/office/drawing/2014/main" id="{F00B7265-F93C-DFB4-579C-1994CC94CD22}"/>
              </a:ext>
            </a:extLst>
          </p:cNvPr>
          <p:cNvSpPr>
            <a:spLocks noGrp="1"/>
          </p:cNvSpPr>
          <p:nvPr userDrawn="1">
            <p:ph sz="quarter" idx="17"/>
          </p:nvPr>
        </p:nvSpPr>
        <p:spPr>
          <a:xfrm>
            <a:off x="914400" y="2286001"/>
            <a:ext cx="10820400" cy="36611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Box 11">
            <a:extLst>
              <a:ext uri="{FF2B5EF4-FFF2-40B4-BE49-F238E27FC236}">
                <a16:creationId xmlns:a16="http://schemas.microsoft.com/office/drawing/2014/main" id="{DADE906A-5E60-207E-603C-FF11D6D2C61C}"/>
              </a:ext>
            </a:extLst>
          </p:cNvPr>
          <p:cNvSpPr txBox="1"/>
          <p:nvPr userDrawn="1"/>
        </p:nvSpPr>
        <p:spPr>
          <a:xfrm>
            <a:off x="914400" y="6400800"/>
            <a:ext cx="5181600" cy="228600"/>
          </a:xfrm>
          <a:prstGeom prst="rect">
            <a:avLst/>
          </a:prstGeom>
          <a:noFill/>
        </p:spPr>
        <p:txBody>
          <a:bodyPr wrap="square" lIns="0" tIns="0" rIns="0" bIns="0" anchor="b" anchorCtr="0">
            <a:noAutofit/>
          </a:bodyPr>
          <a:lstStyle/>
          <a:p>
            <a:pPr>
              <a:lnSpc>
                <a:spcPct val="150000"/>
              </a:lnSpc>
            </a:pPr>
            <a:r>
              <a:rPr lang="en-US" altLang="en-US" sz="900" dirty="0">
                <a:solidFill>
                  <a:schemeClr val="bg2">
                    <a:lumMod val="75000"/>
                  </a:schemeClr>
                </a:solidFill>
                <a:latin typeface="Arial" pitchFamily="34" charset="0"/>
                <a:cs typeface="Arial" pitchFamily="34" charset="0"/>
              </a:rPr>
              <a:t>https://www.dmas.virginia.gov/for-providers/school-based-services/</a:t>
            </a:r>
            <a:endParaRPr lang="en-US" altLang="en-US" sz="900" i="1" dirty="0">
              <a:solidFill>
                <a:schemeClr val="bg2">
                  <a:lumMod val="75000"/>
                </a:schemeClr>
              </a:solidFill>
              <a:latin typeface="Arial" pitchFamily="34" charset="0"/>
              <a:cs typeface="Arial" pitchFamily="34" charset="0"/>
            </a:endParaRPr>
          </a:p>
        </p:txBody>
      </p:sp>
      <p:sp>
        <p:nvSpPr>
          <p:cNvPr id="6" name="Slide Number Placeholder 5">
            <a:extLst>
              <a:ext uri="{FF2B5EF4-FFF2-40B4-BE49-F238E27FC236}">
                <a16:creationId xmlns:a16="http://schemas.microsoft.com/office/drawing/2014/main" id="{F93654EE-C7E7-92ED-006D-F016A2E1A70C}"/>
              </a:ext>
            </a:extLst>
          </p:cNvPr>
          <p:cNvSpPr>
            <a:spLocks noGrp="1"/>
          </p:cNvSpPr>
          <p:nvPr userDrawn="1">
            <p:ph type="sldNum" sz="quarter" idx="12"/>
          </p:nvPr>
        </p:nvSpPr>
        <p:spPr>
          <a:xfrm>
            <a:off x="11277600" y="6411749"/>
            <a:ext cx="457200" cy="217651"/>
          </a:xfrm>
          <a:prstGeom prst="rect">
            <a:avLst/>
          </a:prstGeom>
        </p:spPr>
        <p:txBody>
          <a:bodyPr/>
          <a:lstStyle>
            <a:lvl1pPr>
              <a:defRPr sz="900"/>
            </a:lvl1pPr>
          </a:lstStyle>
          <a:p>
            <a:fld id="{369026CA-FCD3-9147-8CC6-4862EFF526B8}" type="slidenum">
              <a:rPr lang="en-US" smtClean="0"/>
              <a:pPr/>
              <a:t>‹#›</a:t>
            </a:fld>
            <a:endParaRPr lang="en-US" dirty="0"/>
          </a:p>
        </p:txBody>
      </p:sp>
    </p:spTree>
    <p:extLst>
      <p:ext uri="{BB962C8B-B14F-4D97-AF65-F5344CB8AC3E}">
        <p14:creationId xmlns:p14="http://schemas.microsoft.com/office/powerpoint/2010/main" val="2803481754"/>
      </p:ext>
    </p:extLst>
  </p:cSld>
  <p:clrMapOvr>
    <a:masterClrMapping/>
  </p:clrMapOvr>
  <p:extLst>
    <p:ext uri="{DCECCB84-F9BA-43D5-87BE-67443E8EF086}">
      <p15:sldGuideLst xmlns:p15="http://schemas.microsoft.com/office/powerpoint/2012/main">
        <p15:guide id="2" pos="3840" userDrawn="1">
          <p15:clr>
            <a:srgbClr val="FBAE40"/>
          </p15:clr>
        </p15:guide>
        <p15:guide id="3" orient="horz" pos="1152" userDrawn="1">
          <p15:clr>
            <a:srgbClr val="FBAE40"/>
          </p15:clr>
        </p15:guide>
        <p15:guide id="4" orient="horz" pos="4032" userDrawn="1">
          <p15:clr>
            <a:srgbClr val="FBAE40"/>
          </p15:clr>
        </p15:guide>
        <p15:guide id="5" orient="horz" pos="864"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CD3A20-8957-C0A9-9C2F-8D13C1D0627C}"/>
              </a:ext>
            </a:extLst>
          </p:cNvPr>
          <p:cNvSpPr>
            <a:spLocks noGrp="1"/>
          </p:cNvSpPr>
          <p:nvPr>
            <p:ph type="title"/>
          </p:nvPr>
        </p:nvSpPr>
        <p:spPr>
          <a:xfrm>
            <a:off x="914400" y="457200"/>
            <a:ext cx="10363200" cy="1368425"/>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249E947-658D-4642-3E11-CDA90826D12D}"/>
              </a:ext>
            </a:extLst>
          </p:cNvPr>
          <p:cNvSpPr>
            <a:spLocks noGrp="1"/>
          </p:cNvSpPr>
          <p:nvPr>
            <p:ph type="body" idx="1"/>
          </p:nvPr>
        </p:nvSpPr>
        <p:spPr>
          <a:xfrm>
            <a:off x="914400" y="1825625"/>
            <a:ext cx="10363200" cy="435133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9B5D2163-E4B5-D0B1-40B8-C4ACFA43165F}"/>
              </a:ext>
            </a:extLst>
          </p:cNvPr>
          <p:cNvSpPr>
            <a:spLocks noGrp="1"/>
          </p:cNvSpPr>
          <p:nvPr>
            <p:ph type="sldNum" sz="quarter" idx="4"/>
          </p:nvPr>
        </p:nvSpPr>
        <p:spPr>
          <a:xfrm>
            <a:off x="11277600" y="6356351"/>
            <a:ext cx="457200" cy="273050"/>
          </a:xfrm>
          <a:prstGeom prst="rect">
            <a:avLst/>
          </a:prstGeom>
        </p:spPr>
        <p:txBody>
          <a:bodyPr vert="horz" lIns="0" tIns="0" rIns="0" bIns="0" rtlCol="0" anchor="b" anchorCtr="0"/>
          <a:lstStyle>
            <a:lvl1pPr algn="r">
              <a:defRPr sz="900">
                <a:solidFill>
                  <a:schemeClr val="tx1">
                    <a:tint val="75000"/>
                  </a:schemeClr>
                </a:solidFill>
              </a:defRPr>
            </a:lvl1pPr>
          </a:lstStyle>
          <a:p>
            <a:fld id="{369026CA-FCD3-9147-8CC6-4862EFF526B8}" type="slidenum">
              <a:rPr lang="en-US" smtClean="0"/>
              <a:pPr/>
              <a:t>‹#›</a:t>
            </a:fld>
            <a:endParaRPr lang="en-US" dirty="0"/>
          </a:p>
        </p:txBody>
      </p:sp>
    </p:spTree>
    <p:extLst>
      <p:ext uri="{BB962C8B-B14F-4D97-AF65-F5344CB8AC3E}">
        <p14:creationId xmlns:p14="http://schemas.microsoft.com/office/powerpoint/2010/main" val="921190747"/>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806" r:id="rId3"/>
    <p:sldLayoutId id="2147483850" r:id="rId4"/>
    <p:sldLayoutId id="2147483805" r:id="rId5"/>
    <p:sldLayoutId id="2147483849" r:id="rId6"/>
    <p:sldLayoutId id="2147483812" r:id="rId7"/>
    <p:sldLayoutId id="2147483816" r:id="rId8"/>
    <p:sldLayoutId id="2147483839" r:id="rId9"/>
    <p:sldLayoutId id="2147483845" r:id="rId10"/>
    <p:sldLayoutId id="2147483843" r:id="rId11"/>
    <p:sldLayoutId id="2147483817" r:id="rId12"/>
    <p:sldLayoutId id="2147483840" r:id="rId13"/>
    <p:sldLayoutId id="2147483846" r:id="rId14"/>
    <p:sldLayoutId id="2147483842" r:id="rId15"/>
    <p:sldLayoutId id="2147483818" r:id="rId16"/>
    <p:sldLayoutId id="2147483841" r:id="rId17"/>
    <p:sldLayoutId id="2147483847" r:id="rId18"/>
    <p:sldLayoutId id="2147483844" r:id="rId19"/>
    <p:sldLayoutId id="2147483819" r:id="rId20"/>
    <p:sldLayoutId id="2147483834" r:id="rId21"/>
    <p:sldLayoutId id="2147483823" r:id="rId22"/>
    <p:sldLayoutId id="2147483835" r:id="rId23"/>
    <p:sldLayoutId id="2147483807" r:id="rId24"/>
    <p:sldLayoutId id="2147483821" r:id="rId25"/>
    <p:sldLayoutId id="2147483836" r:id="rId26"/>
    <p:sldLayoutId id="2147483822" r:id="rId27"/>
    <p:sldLayoutId id="2147483837" r:id="rId28"/>
    <p:sldLayoutId id="2147483824" r:id="rId29"/>
    <p:sldLayoutId id="2147483832" r:id="rId30"/>
    <p:sldLayoutId id="2147483833" r:id="rId31"/>
    <p:sldLayoutId id="2147483848" r:id="rId32"/>
    <p:sldLayoutId id="2147483827" r:id="rId33"/>
    <p:sldLayoutId id="2147483830" r:id="rId34"/>
    <p:sldLayoutId id="2147483831" r:id="rId35"/>
    <p:sldLayoutId id="2147483838" r:id="rId36"/>
  </p:sldLayoutIdLst>
  <p:hf hdr="0" ftr="0" dt="0"/>
  <p:txStyles>
    <p:titleStyle>
      <a:lvl1pPr algn="l" defTabSz="914400" rtl="0" eaLnBrk="1" latinLnBrk="0" hangingPunct="1">
        <a:lnSpc>
          <a:spcPct val="90000"/>
        </a:lnSpc>
        <a:spcBef>
          <a:spcPct val="0"/>
        </a:spcBef>
        <a:buNone/>
        <a:defRPr sz="3700" kern="1200">
          <a:solidFill>
            <a:schemeClr val="tx2"/>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0"/>
        </a:spcBef>
        <a:spcAft>
          <a:spcPts val="1000"/>
        </a:spcAft>
        <a:buFont typeface="Arial" panose="020B0604020202020204" pitchFamily="34" charset="0"/>
        <a:buChar char="•"/>
        <a:defRPr sz="2600" kern="1200">
          <a:solidFill>
            <a:schemeClr val="tx2"/>
          </a:solidFill>
          <a:latin typeface="+mn-lt"/>
          <a:ea typeface="+mn-ea"/>
          <a:cs typeface="+mn-cs"/>
        </a:defRPr>
      </a:lvl1pPr>
      <a:lvl2pPr marL="685800" indent="-228600" algn="l" defTabSz="914400" rtl="0" eaLnBrk="1" latinLnBrk="0" hangingPunct="1">
        <a:lnSpc>
          <a:spcPct val="90000"/>
        </a:lnSpc>
        <a:spcBef>
          <a:spcPts val="0"/>
        </a:spcBef>
        <a:spcAft>
          <a:spcPts val="1000"/>
        </a:spcAft>
        <a:buSzPct val="95000"/>
        <a:buFont typeface="Wingdings"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0"/>
        </a:spcBef>
        <a:spcAft>
          <a:spcPts val="1000"/>
        </a:spcAft>
        <a:buSzPct val="100000"/>
        <a:buFont typeface="System Font Regular"/>
        <a:buChar char="–"/>
        <a:defRPr sz="2200" kern="1200">
          <a:solidFill>
            <a:schemeClr val="tx2"/>
          </a:solidFill>
          <a:latin typeface="+mn-lt"/>
          <a:ea typeface="+mn-ea"/>
          <a:cs typeface="+mn-cs"/>
        </a:defRPr>
      </a:lvl3pPr>
      <a:lvl4pPr marL="1600200" indent="-228600" algn="l" defTabSz="914400" rtl="0" eaLnBrk="1" latinLnBrk="0" hangingPunct="1">
        <a:lnSpc>
          <a:spcPct val="90000"/>
        </a:lnSpc>
        <a:spcBef>
          <a:spcPts val="0"/>
        </a:spcBef>
        <a:spcAft>
          <a:spcPts val="1000"/>
        </a:spcAft>
        <a:buFont typeface="Arial" panose="020B0604020202020204" pitchFamily="34" charset="0"/>
        <a:buChar char="•"/>
        <a:defRPr sz="2000" kern="1200">
          <a:solidFill>
            <a:schemeClr val="tx2"/>
          </a:solidFill>
          <a:latin typeface="+mn-lt"/>
          <a:ea typeface="+mn-ea"/>
          <a:cs typeface="+mn-cs"/>
        </a:defRPr>
      </a:lvl4pPr>
      <a:lvl5pPr marL="2057400" indent="-228600" algn="l" defTabSz="914400" rtl="0" eaLnBrk="1" latinLnBrk="0" hangingPunct="1">
        <a:lnSpc>
          <a:spcPct val="90000"/>
        </a:lnSpc>
        <a:spcBef>
          <a:spcPts val="0"/>
        </a:spcBef>
        <a:spcAft>
          <a:spcPts val="600"/>
        </a:spcAft>
        <a:buSzPct val="95000"/>
        <a:buFont typeface="Wingdings" pitchFamily="2" charset="2"/>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3" userDrawn="1">
          <p15:clr>
            <a:srgbClr val="F26B43"/>
          </p15:clr>
        </p15:guide>
        <p15:guide id="4" orient="horz" userDrawn="1">
          <p15:clr>
            <a:srgbClr val="F26B43"/>
          </p15:clr>
        </p15:guide>
        <p15:guide id="5" pos="7680" userDrawn="1">
          <p15:clr>
            <a:srgbClr val="F26B43"/>
          </p15:clr>
        </p15:guide>
        <p15:guide id="6" orient="horz" pos="4320" userDrawn="1">
          <p15:clr>
            <a:srgbClr val="F26B43"/>
          </p15:clr>
        </p15:guide>
        <p15:guide id="7" orient="horz" pos="288" userDrawn="1">
          <p15:clr>
            <a:srgbClr val="F26B43"/>
          </p15:clr>
        </p15:guide>
        <p15:guide id="8" pos="7392" userDrawn="1">
          <p15:clr>
            <a:srgbClr val="F26B43"/>
          </p15:clr>
        </p15:guide>
        <p15:guide id="9" pos="288" userDrawn="1">
          <p15:clr>
            <a:srgbClr val="F26B43"/>
          </p15:clr>
        </p15:guide>
        <p15:guide id="10" orient="horz" pos="4176" userDrawn="1">
          <p15:clr>
            <a:srgbClr val="F26B43"/>
          </p15:clr>
        </p15:guide>
        <p15:guide id="11" pos="576" userDrawn="1">
          <p15:clr>
            <a:srgbClr val="F26B43"/>
          </p15:clr>
        </p15:guide>
        <p15:guide id="12" pos="710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hyperlink" Target="https://www.dmas.virginia.gov/for-providers/benefits-services-for-providers/school-based-services/" TargetMode="Externa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hyperlink" Target="https://www.dmas.virginia.gov/" TargetMode="External"/><Relationship Id="rId2" Type="http://schemas.openxmlformats.org/officeDocument/2006/relationships/notesSlide" Target="../notesSlides/notesSlide3.xml"/><Relationship Id="rId1" Type="http://schemas.openxmlformats.org/officeDocument/2006/relationships/slideLayout" Target="../slideLayouts/slideLayout22.xml"/><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svg"/></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2" Type="http://schemas.openxmlformats.org/officeDocument/2006/relationships/hyperlink" Target="mailto:RMTSHelp@umassmed.edu" TargetMode="Externa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D7A8308-17E1-41A0-A0BB-83A58B0C966F}"/>
              </a:ext>
            </a:extLst>
          </p:cNvPr>
          <p:cNvSpPr>
            <a:spLocks noGrp="1"/>
          </p:cNvSpPr>
          <p:nvPr>
            <p:ph type="ctrTitle"/>
          </p:nvPr>
        </p:nvSpPr>
        <p:spPr/>
        <p:txBody>
          <a:bodyPr/>
          <a:lstStyle/>
          <a:p>
            <a:r>
              <a:rPr lang="en-US" dirty="0"/>
              <a:t>Commonwealth of Virginia</a:t>
            </a:r>
          </a:p>
        </p:txBody>
      </p:sp>
      <p:sp>
        <p:nvSpPr>
          <p:cNvPr id="10" name="Subtitle 9">
            <a:extLst>
              <a:ext uri="{FF2B5EF4-FFF2-40B4-BE49-F238E27FC236}">
                <a16:creationId xmlns:a16="http://schemas.microsoft.com/office/drawing/2014/main" id="{03E99EEE-0A40-0857-1393-68D40CCCE88F}"/>
              </a:ext>
            </a:extLst>
          </p:cNvPr>
          <p:cNvSpPr>
            <a:spLocks noGrp="1"/>
          </p:cNvSpPr>
          <p:nvPr>
            <p:ph type="subTitle" idx="1"/>
          </p:nvPr>
        </p:nvSpPr>
        <p:spPr/>
        <p:txBody>
          <a:bodyPr/>
          <a:lstStyle/>
          <a:p>
            <a:r>
              <a:rPr lang="en-US" dirty="0"/>
              <a:t>Medicaid and Schools Program</a:t>
            </a:r>
          </a:p>
          <a:p>
            <a:r>
              <a:rPr lang="en-US" dirty="0"/>
              <a:t>How to Complete LEA Eligibility Matching</a:t>
            </a:r>
          </a:p>
        </p:txBody>
      </p:sp>
      <p:pic>
        <p:nvPicPr>
          <p:cNvPr id="3" name="Content Placeholder 2">
            <a:extLst>
              <a:ext uri="{FF2B5EF4-FFF2-40B4-BE49-F238E27FC236}">
                <a16:creationId xmlns:a16="http://schemas.microsoft.com/office/drawing/2014/main" id="{43B5ED0D-3FA5-CA97-8120-F64A60D027F7}"/>
              </a:ext>
              <a:ext uri="{C183D7F6-B498-43B3-948B-1728B52AA6E4}">
                <adec:decorative xmlns:adec="http://schemas.microsoft.com/office/drawing/2017/decorative" val="1"/>
              </a:ext>
            </a:extLst>
          </p:cNvPr>
          <p:cNvPicPr>
            <a:picLocks noGrp="1" noChangeAspect="1"/>
          </p:cNvPicPr>
          <p:nvPr>
            <p:ph sz="half" idx="18"/>
          </p:nvPr>
        </p:nvPicPr>
        <p:blipFill rotWithShape="1">
          <a:blip r:embed="rId2"/>
          <a:srcRect t="3778"/>
          <a:stretch/>
        </p:blipFill>
        <p:spPr>
          <a:xfrm>
            <a:off x="914398" y="5600681"/>
            <a:ext cx="743054" cy="476655"/>
          </a:xfrm>
        </p:spPr>
      </p:pic>
      <p:sp>
        <p:nvSpPr>
          <p:cNvPr id="13" name="Text Placeholder 12">
            <a:extLst>
              <a:ext uri="{FF2B5EF4-FFF2-40B4-BE49-F238E27FC236}">
                <a16:creationId xmlns:a16="http://schemas.microsoft.com/office/drawing/2014/main" id="{8E6335CC-9828-F851-821F-DC54A2A74FF8}"/>
              </a:ext>
            </a:extLst>
          </p:cNvPr>
          <p:cNvSpPr>
            <a:spLocks noGrp="1"/>
          </p:cNvSpPr>
          <p:nvPr>
            <p:ph type="body" sz="quarter" idx="19"/>
          </p:nvPr>
        </p:nvSpPr>
        <p:spPr/>
        <p:txBody>
          <a:bodyPr/>
          <a:lstStyle/>
          <a:p>
            <a:r>
              <a:rPr lang="en-US" dirty="0"/>
              <a:t>August 2025</a:t>
            </a:r>
          </a:p>
        </p:txBody>
      </p:sp>
      <p:pic>
        <p:nvPicPr>
          <p:cNvPr id="5" name="Picture 4">
            <a:extLst>
              <a:ext uri="{FF2B5EF4-FFF2-40B4-BE49-F238E27FC236}">
                <a16:creationId xmlns:a16="http://schemas.microsoft.com/office/drawing/2014/main" id="{38909DAC-C638-A7E6-531F-AB17F61DE0E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875232" y="5477007"/>
            <a:ext cx="2753109" cy="724001"/>
          </a:xfrm>
          <a:prstGeom prst="rect">
            <a:avLst/>
          </a:prstGeom>
        </p:spPr>
      </p:pic>
      <p:sp>
        <p:nvSpPr>
          <p:cNvPr id="6" name="TextBox 5">
            <a:extLst>
              <a:ext uri="{FF2B5EF4-FFF2-40B4-BE49-F238E27FC236}">
                <a16:creationId xmlns:a16="http://schemas.microsoft.com/office/drawing/2014/main" id="{D3C8CEE0-D10E-86EB-D408-74CA58FEF869}"/>
              </a:ext>
              <a:ext uri="{C183D7F6-B498-43B3-948B-1728B52AA6E4}">
                <adec:decorative xmlns:adec="http://schemas.microsoft.com/office/drawing/2017/decorative" val="1"/>
              </a:ext>
            </a:extLst>
          </p:cNvPr>
          <p:cNvSpPr txBox="1"/>
          <p:nvPr/>
        </p:nvSpPr>
        <p:spPr>
          <a:xfrm>
            <a:off x="1657452" y="5570760"/>
            <a:ext cx="2955188" cy="523220"/>
          </a:xfrm>
          <a:prstGeom prst="rect">
            <a:avLst/>
          </a:prstGeom>
          <a:noFill/>
        </p:spPr>
        <p:txBody>
          <a:bodyPr wrap="square" rtlCol="0">
            <a:spAutoFit/>
          </a:bodyPr>
          <a:lstStyle/>
          <a:p>
            <a:r>
              <a:rPr lang="en-US" sz="1400" b="1" dirty="0"/>
              <a:t>Department of Medical Assistance Services</a:t>
            </a:r>
          </a:p>
        </p:txBody>
      </p:sp>
      <p:sp>
        <p:nvSpPr>
          <p:cNvPr id="7" name="TextBox 6">
            <a:extLst>
              <a:ext uri="{FF2B5EF4-FFF2-40B4-BE49-F238E27FC236}">
                <a16:creationId xmlns:a16="http://schemas.microsoft.com/office/drawing/2014/main" id="{478054C7-074B-2748-5383-E8F6B8297B95}"/>
              </a:ext>
              <a:ext uri="{C183D7F6-B498-43B3-948B-1728B52AA6E4}">
                <adec:decorative xmlns:adec="http://schemas.microsoft.com/office/drawing/2017/decorative" val="1"/>
              </a:ext>
            </a:extLst>
          </p:cNvPr>
          <p:cNvSpPr txBox="1"/>
          <p:nvPr/>
        </p:nvSpPr>
        <p:spPr>
          <a:xfrm>
            <a:off x="914398" y="6235413"/>
            <a:ext cx="7033366" cy="276999"/>
          </a:xfrm>
          <a:prstGeom prst="rect">
            <a:avLst/>
          </a:prstGeom>
          <a:noFill/>
        </p:spPr>
        <p:txBody>
          <a:bodyPr wrap="square" rtlCol="0">
            <a:spAutoFit/>
          </a:bodyPr>
          <a:lstStyle/>
          <a:p>
            <a:r>
              <a:rPr lang="en-US" sz="1200" dirty="0"/>
              <a:t>https://www.dmas.virginia.gov/for-providers/benefits-services-for-providers/school-based-services/</a:t>
            </a:r>
          </a:p>
        </p:txBody>
      </p:sp>
    </p:spTree>
    <p:extLst>
      <p:ext uri="{BB962C8B-B14F-4D97-AF65-F5344CB8AC3E}">
        <p14:creationId xmlns:p14="http://schemas.microsoft.com/office/powerpoint/2010/main" val="29954601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D04978D-E490-C1FD-6774-A027D9D57597}"/>
              </a:ext>
            </a:extLst>
          </p:cNvPr>
          <p:cNvSpPr>
            <a:spLocks noGrp="1"/>
          </p:cNvSpPr>
          <p:nvPr>
            <p:ph type="title"/>
          </p:nvPr>
        </p:nvSpPr>
        <p:spPr/>
        <p:txBody>
          <a:bodyPr/>
          <a:lstStyle/>
          <a:p>
            <a:r>
              <a:rPr lang="en-US" dirty="0"/>
              <a:t>“Snapshot” Example</a:t>
            </a:r>
          </a:p>
        </p:txBody>
      </p:sp>
      <p:sp>
        <p:nvSpPr>
          <p:cNvPr id="14" name="Content Placeholder 13">
            <a:extLst>
              <a:ext uri="{FF2B5EF4-FFF2-40B4-BE49-F238E27FC236}">
                <a16:creationId xmlns:a16="http://schemas.microsoft.com/office/drawing/2014/main" id="{E74C873A-29D9-8A8E-3E0D-088FB547BF03}"/>
              </a:ext>
            </a:extLst>
          </p:cNvPr>
          <p:cNvSpPr>
            <a:spLocks noGrp="1"/>
          </p:cNvSpPr>
          <p:nvPr>
            <p:ph sz="quarter" idx="17"/>
          </p:nvPr>
        </p:nvSpPr>
        <p:spPr/>
        <p:txBody>
          <a:bodyPr/>
          <a:lstStyle/>
          <a:p>
            <a:pPr marL="0" indent="0">
              <a:buNone/>
            </a:pPr>
            <a:r>
              <a:rPr lang="en-US" sz="2200" b="1" dirty="0"/>
              <a:t>Understanding the “snapshot” data – an example, continued</a:t>
            </a:r>
            <a:r>
              <a:rPr lang="en-US" sz="2200" dirty="0"/>
              <a:t>:</a:t>
            </a:r>
          </a:p>
          <a:p>
            <a:r>
              <a:rPr lang="en-US" sz="2200" b="1" dirty="0"/>
              <a:t>Possibility #2:</a:t>
            </a:r>
            <a:r>
              <a:rPr lang="en-US" sz="2200" dirty="0"/>
              <a:t> Fiona’s enrollment with DMAS was not “active” on the day that the snapshot was generated</a:t>
            </a:r>
          </a:p>
          <a:p>
            <a:pPr lvl="1"/>
            <a:r>
              <a:rPr lang="en-US" sz="2000" dirty="0"/>
              <a:t>Eligibility can sometimes be retroactively reinstated</a:t>
            </a:r>
          </a:p>
          <a:p>
            <a:pPr lvl="1"/>
            <a:r>
              <a:rPr lang="en-US" sz="2000" dirty="0"/>
              <a:t>Eligibility can also be retroactively terminated</a:t>
            </a:r>
          </a:p>
          <a:p>
            <a:r>
              <a:rPr lang="en-US" sz="2200" b="1" dirty="0"/>
              <a:t>What can I do?</a:t>
            </a:r>
          </a:p>
          <a:p>
            <a:pPr lvl="1"/>
            <a:r>
              <a:rPr lang="en-US" sz="2000" dirty="0"/>
              <a:t>Try adding the Medicaid ID to your school division enrollment file to increase the chance of getting at least a “possible match”</a:t>
            </a:r>
          </a:p>
          <a:p>
            <a:pPr lvl="1"/>
            <a:r>
              <a:rPr lang="en-US" sz="2000" dirty="0"/>
              <a:t>Use the “individual override” option to match with her Medicaid ID</a:t>
            </a:r>
          </a:p>
          <a:p>
            <a:pPr lvl="1"/>
            <a:r>
              <a:rPr lang="en-US" sz="2000" dirty="0"/>
              <a:t>If neither of these options yields a match, then you know that some kind of retroactive activity occurred or the child simply was not eligible for Medicaid on the snapshot date. There’s nothing more to do. This student cannot be counted as “eligible” in your claim statistics.</a:t>
            </a:r>
          </a:p>
          <a:p>
            <a:endParaRPr lang="en-US" dirty="0"/>
          </a:p>
        </p:txBody>
      </p:sp>
      <p:sp>
        <p:nvSpPr>
          <p:cNvPr id="4" name="Slide Number Placeholder 3">
            <a:extLst>
              <a:ext uri="{FF2B5EF4-FFF2-40B4-BE49-F238E27FC236}">
                <a16:creationId xmlns:a16="http://schemas.microsoft.com/office/drawing/2014/main" id="{8E718227-DBF4-C8E8-DC03-FE8AE05F1C95}"/>
              </a:ext>
            </a:extLst>
          </p:cNvPr>
          <p:cNvSpPr>
            <a:spLocks noGrp="1"/>
          </p:cNvSpPr>
          <p:nvPr>
            <p:ph type="sldNum" sz="quarter" idx="12"/>
          </p:nvPr>
        </p:nvSpPr>
        <p:spPr/>
        <p:txBody>
          <a:bodyPr/>
          <a:lstStyle/>
          <a:p>
            <a:fld id="{369026CA-FCD3-9147-8CC6-4862EFF526B8}" type="slidenum">
              <a:rPr lang="en-US" smtClean="0"/>
              <a:pPr/>
              <a:t>10</a:t>
            </a:fld>
            <a:endParaRPr lang="en-US" dirty="0"/>
          </a:p>
        </p:txBody>
      </p:sp>
    </p:spTree>
    <p:extLst>
      <p:ext uri="{BB962C8B-B14F-4D97-AF65-F5344CB8AC3E}">
        <p14:creationId xmlns:p14="http://schemas.microsoft.com/office/powerpoint/2010/main" val="1493694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D04978D-E490-C1FD-6774-A027D9D57597}"/>
              </a:ext>
            </a:extLst>
          </p:cNvPr>
          <p:cNvSpPr>
            <a:spLocks noGrp="1"/>
          </p:cNvSpPr>
          <p:nvPr>
            <p:ph type="title"/>
          </p:nvPr>
        </p:nvSpPr>
        <p:spPr/>
        <p:txBody>
          <a:bodyPr/>
          <a:lstStyle/>
          <a:p>
            <a:r>
              <a:rPr lang="en-US" dirty="0"/>
              <a:t>Student Roster Matching Instructions</a:t>
            </a:r>
          </a:p>
        </p:txBody>
      </p:sp>
      <p:sp>
        <p:nvSpPr>
          <p:cNvPr id="14" name="Content Placeholder 13">
            <a:extLst>
              <a:ext uri="{FF2B5EF4-FFF2-40B4-BE49-F238E27FC236}">
                <a16:creationId xmlns:a16="http://schemas.microsoft.com/office/drawing/2014/main" id="{E74C873A-29D9-8A8E-3E0D-088FB547BF03}"/>
              </a:ext>
            </a:extLst>
          </p:cNvPr>
          <p:cNvSpPr>
            <a:spLocks noGrp="1"/>
          </p:cNvSpPr>
          <p:nvPr>
            <p:ph sz="quarter" idx="17"/>
          </p:nvPr>
        </p:nvSpPr>
        <p:spPr>
          <a:xfrm>
            <a:off x="914399" y="1507061"/>
            <a:ext cx="10820400" cy="5013513"/>
          </a:xfrm>
        </p:spPr>
        <p:txBody>
          <a:bodyPr/>
          <a:lstStyle/>
          <a:p>
            <a:pPr marL="0" indent="0">
              <a:buNone/>
            </a:pPr>
            <a:r>
              <a:rPr lang="en-US" sz="2200" b="1" dirty="0"/>
              <a:t>As a Medicaid Coordinator (or other designated eligibility uploader or reviewer) my best friends are the instruction guides!</a:t>
            </a:r>
          </a:p>
          <a:p>
            <a:r>
              <a:rPr lang="en-US" sz="2200" dirty="0"/>
              <a:t>Find what you need on the DMAS website page that’s dedicated to Medicaid school-based services:  </a:t>
            </a:r>
          </a:p>
          <a:p>
            <a:pPr marL="457200" lvl="1" indent="0">
              <a:buNone/>
            </a:pPr>
            <a:r>
              <a:rPr lang="en-US" sz="2000" dirty="0">
                <a:hlinkClick r:id="rId2"/>
              </a:rPr>
              <a:t>https://www.dmas.virginia.gov/for-providers/benefits-services-for-providers/school-based-services/</a:t>
            </a:r>
            <a:r>
              <a:rPr lang="en-US" sz="2000" dirty="0"/>
              <a:t> </a:t>
            </a:r>
          </a:p>
          <a:p>
            <a:r>
              <a:rPr lang="en-US" sz="2200" dirty="0"/>
              <a:t>For Medicaid Eligibility Matching, refer to the “</a:t>
            </a:r>
            <a:r>
              <a:rPr lang="en-US" sz="2200" b="1" i="1" dirty="0"/>
              <a:t>Medicaid Eligibility Matching User Guide</a:t>
            </a:r>
            <a:r>
              <a:rPr lang="en-US" sz="2200" dirty="0"/>
              <a:t>”</a:t>
            </a:r>
          </a:p>
          <a:p>
            <a:pPr lvl="1"/>
            <a:r>
              <a:rPr lang="en-US" sz="2000" dirty="0"/>
              <a:t>Step-by-step instructions</a:t>
            </a:r>
          </a:p>
          <a:p>
            <a:pPr lvl="1"/>
            <a:r>
              <a:rPr lang="en-US" sz="2000" dirty="0"/>
              <a:t>Screenshots to help you follow along</a:t>
            </a:r>
          </a:p>
          <a:p>
            <a:pPr lvl="1"/>
            <a:r>
              <a:rPr lang="en-US" sz="2000" dirty="0"/>
              <a:t>Sample reports</a:t>
            </a:r>
            <a:endParaRPr lang="en-US" dirty="0"/>
          </a:p>
        </p:txBody>
      </p:sp>
      <p:sp>
        <p:nvSpPr>
          <p:cNvPr id="4" name="Slide Number Placeholder 3">
            <a:extLst>
              <a:ext uri="{FF2B5EF4-FFF2-40B4-BE49-F238E27FC236}">
                <a16:creationId xmlns:a16="http://schemas.microsoft.com/office/drawing/2014/main" id="{8E718227-DBF4-C8E8-DC03-FE8AE05F1C95}"/>
              </a:ext>
            </a:extLst>
          </p:cNvPr>
          <p:cNvSpPr>
            <a:spLocks noGrp="1"/>
          </p:cNvSpPr>
          <p:nvPr>
            <p:ph type="sldNum" sz="quarter" idx="12"/>
          </p:nvPr>
        </p:nvSpPr>
        <p:spPr/>
        <p:txBody>
          <a:bodyPr/>
          <a:lstStyle/>
          <a:p>
            <a:fld id="{369026CA-FCD3-9147-8CC6-4862EFF526B8}" type="slidenum">
              <a:rPr lang="en-US" smtClean="0"/>
              <a:pPr/>
              <a:t>11</a:t>
            </a:fld>
            <a:endParaRPr lang="en-US" dirty="0"/>
          </a:p>
        </p:txBody>
      </p:sp>
    </p:spTree>
    <p:extLst>
      <p:ext uri="{BB962C8B-B14F-4D97-AF65-F5344CB8AC3E}">
        <p14:creationId xmlns:p14="http://schemas.microsoft.com/office/powerpoint/2010/main" val="3971309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70FEE93-989D-A4F8-2DFC-D4764385ADA4}"/>
              </a:ext>
            </a:extLst>
          </p:cNvPr>
          <p:cNvSpPr>
            <a:spLocks noGrp="1"/>
          </p:cNvSpPr>
          <p:nvPr>
            <p:ph type="title"/>
          </p:nvPr>
        </p:nvSpPr>
        <p:spPr>
          <a:xfrm>
            <a:off x="787791" y="457201"/>
            <a:ext cx="8630529" cy="665514"/>
          </a:xfrm>
        </p:spPr>
        <p:txBody>
          <a:bodyPr anchor="t">
            <a:normAutofit/>
          </a:bodyPr>
          <a:lstStyle/>
          <a:p>
            <a:r>
              <a:rPr lang="en-US" dirty="0"/>
              <a:t>DMAS Website</a:t>
            </a:r>
          </a:p>
        </p:txBody>
      </p:sp>
      <p:sp>
        <p:nvSpPr>
          <p:cNvPr id="4" name="Slide Number Placeholder 3">
            <a:extLst>
              <a:ext uri="{FF2B5EF4-FFF2-40B4-BE49-F238E27FC236}">
                <a16:creationId xmlns:a16="http://schemas.microsoft.com/office/drawing/2014/main" id="{7EBD3BBE-564A-D51B-8835-2424EEF1BF28}"/>
              </a:ext>
              <a:ext uri="{C183D7F6-B498-43B3-948B-1728B52AA6E4}">
                <adec:decorative xmlns:adec="http://schemas.microsoft.com/office/drawing/2017/decorative" val="1"/>
              </a:ext>
            </a:extLst>
          </p:cNvPr>
          <p:cNvSpPr>
            <a:spLocks noGrp="1"/>
          </p:cNvSpPr>
          <p:nvPr>
            <p:ph type="sldNum" sz="quarter" idx="12"/>
          </p:nvPr>
        </p:nvSpPr>
        <p:spPr>
          <a:xfrm>
            <a:off x="11277600" y="6411749"/>
            <a:ext cx="457200" cy="217651"/>
          </a:xfrm>
        </p:spPr>
        <p:txBody>
          <a:bodyPr anchor="b">
            <a:normAutofit/>
          </a:bodyPr>
          <a:lstStyle/>
          <a:p>
            <a:pPr>
              <a:spcAft>
                <a:spcPts val="600"/>
              </a:spcAft>
            </a:pPr>
            <a:fld id="{369026CA-FCD3-9147-8CC6-4862EFF526B8}" type="slidenum">
              <a:rPr lang="en-US" smtClean="0"/>
              <a:pPr>
                <a:spcAft>
                  <a:spcPts val="600"/>
                </a:spcAft>
              </a:pPr>
              <a:t>12</a:t>
            </a:fld>
            <a:endParaRPr lang="en-US"/>
          </a:p>
        </p:txBody>
      </p:sp>
      <p:sp>
        <p:nvSpPr>
          <p:cNvPr id="13" name="Content Placeholder 1">
            <a:extLst>
              <a:ext uri="{FF2B5EF4-FFF2-40B4-BE49-F238E27FC236}">
                <a16:creationId xmlns:a16="http://schemas.microsoft.com/office/drawing/2014/main" id="{C0A80724-E0E2-B4E6-58A1-26AA5A46909F}"/>
              </a:ext>
            </a:extLst>
          </p:cNvPr>
          <p:cNvSpPr txBox="1">
            <a:spLocks/>
          </p:cNvSpPr>
          <p:nvPr/>
        </p:nvSpPr>
        <p:spPr>
          <a:xfrm>
            <a:off x="494299" y="1583259"/>
            <a:ext cx="3958432" cy="4351338"/>
          </a:xfrm>
          <a:prstGeom prst="rect">
            <a:avLst/>
          </a:prstGeom>
        </p:spPr>
        <p:txBody>
          <a:bodyPr>
            <a:normAutofit fontScale="92500" lnSpcReduction="10000"/>
          </a:bodyPr>
          <a:lstStyle>
            <a:lvl1pPr marL="228600" indent="-228600" algn="l" defTabSz="914400" rtl="0" eaLnBrk="1" latinLnBrk="0" hangingPunct="1">
              <a:lnSpc>
                <a:spcPct val="90000"/>
              </a:lnSpc>
              <a:spcBef>
                <a:spcPts val="0"/>
              </a:spcBef>
              <a:spcAft>
                <a:spcPts val="1000"/>
              </a:spcAft>
              <a:buFont typeface="Arial" panose="020B0604020202020204" pitchFamily="34" charset="0"/>
              <a:buChar char="•"/>
              <a:defRPr sz="2600" kern="1200">
                <a:solidFill>
                  <a:schemeClr val="tx2"/>
                </a:solidFill>
                <a:latin typeface="+mn-lt"/>
                <a:ea typeface="+mn-ea"/>
                <a:cs typeface="+mn-cs"/>
              </a:defRPr>
            </a:lvl1pPr>
            <a:lvl2pPr marL="685800" indent="-228600" algn="l" defTabSz="914400" rtl="0" eaLnBrk="1" latinLnBrk="0" hangingPunct="1">
              <a:lnSpc>
                <a:spcPct val="90000"/>
              </a:lnSpc>
              <a:spcBef>
                <a:spcPts val="0"/>
              </a:spcBef>
              <a:spcAft>
                <a:spcPts val="1000"/>
              </a:spcAft>
              <a:buSzPct val="95000"/>
              <a:buFont typeface="Wingdings"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0"/>
              </a:spcBef>
              <a:spcAft>
                <a:spcPts val="1000"/>
              </a:spcAft>
              <a:buSzPct val="100000"/>
              <a:buFont typeface="System Font Regular"/>
              <a:buChar char="–"/>
              <a:defRPr sz="2200" kern="1200">
                <a:solidFill>
                  <a:schemeClr val="tx2"/>
                </a:solidFill>
                <a:latin typeface="+mn-lt"/>
                <a:ea typeface="+mn-ea"/>
                <a:cs typeface="+mn-cs"/>
              </a:defRPr>
            </a:lvl3pPr>
            <a:lvl4pPr marL="1600200" indent="-228600" algn="l" defTabSz="914400" rtl="0" eaLnBrk="1" latinLnBrk="0" hangingPunct="1">
              <a:lnSpc>
                <a:spcPct val="90000"/>
              </a:lnSpc>
              <a:spcBef>
                <a:spcPts val="0"/>
              </a:spcBef>
              <a:spcAft>
                <a:spcPts val="1000"/>
              </a:spcAft>
              <a:buFont typeface="Arial" panose="020B0604020202020204" pitchFamily="34" charset="0"/>
              <a:buChar char="•"/>
              <a:defRPr sz="2000" kern="1200">
                <a:solidFill>
                  <a:schemeClr val="tx2"/>
                </a:solidFill>
                <a:latin typeface="+mn-lt"/>
                <a:ea typeface="+mn-ea"/>
                <a:cs typeface="+mn-cs"/>
              </a:defRPr>
            </a:lvl4pPr>
            <a:lvl5pPr marL="2057400" indent="-228600" algn="l" defTabSz="914400" rtl="0" eaLnBrk="1" latinLnBrk="0" hangingPunct="1">
              <a:lnSpc>
                <a:spcPct val="90000"/>
              </a:lnSpc>
              <a:spcBef>
                <a:spcPts val="0"/>
              </a:spcBef>
              <a:spcAft>
                <a:spcPts val="600"/>
              </a:spcAft>
              <a:buSzPct val="95000"/>
              <a:buFont typeface="Wingdings" pitchFamily="2" charset="2"/>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dirty="0"/>
              <a:t>Medicaid and Schools program information is easy to find on the DMAS website. You don’t have to remember the link, simply navigate to:</a:t>
            </a:r>
          </a:p>
          <a:p>
            <a:pPr marL="0" indent="0">
              <a:buFont typeface="Arial" panose="020B0604020202020204" pitchFamily="34" charset="0"/>
              <a:buNone/>
            </a:pPr>
            <a:r>
              <a:rPr lang="en-US" sz="2200" dirty="0">
                <a:hlinkClick r:id="rId3"/>
              </a:rPr>
              <a:t>https://www.dmas.virginia.gov</a:t>
            </a:r>
            <a:r>
              <a:rPr lang="en-US" sz="2200" dirty="0"/>
              <a:t> </a:t>
            </a:r>
          </a:p>
          <a:p>
            <a:r>
              <a:rPr lang="en-US" sz="2200" dirty="0"/>
              <a:t>Providers</a:t>
            </a:r>
          </a:p>
          <a:p>
            <a:pPr lvl="1"/>
            <a:r>
              <a:rPr lang="en-US" sz="2200" dirty="0"/>
              <a:t>Benefits &amp; Services</a:t>
            </a:r>
          </a:p>
          <a:p>
            <a:pPr lvl="2"/>
            <a:r>
              <a:rPr lang="en-US" dirty="0"/>
              <a:t>School Based Services</a:t>
            </a:r>
          </a:p>
          <a:p>
            <a:pPr marL="457200" lvl="1" indent="0">
              <a:buFont typeface="Wingdings" pitchFamily="2" charset="2"/>
              <a:buNone/>
            </a:pPr>
            <a:endParaRPr lang="en-US" dirty="0"/>
          </a:p>
          <a:p>
            <a:pPr>
              <a:buFont typeface="Wingdings" panose="05000000000000000000" pitchFamily="2" charset="2"/>
              <a:buChar char="ü"/>
            </a:pPr>
            <a:r>
              <a:rPr lang="en-US" sz="2200" i="1" dirty="0"/>
              <a:t>Eligibility Matching Training</a:t>
            </a:r>
          </a:p>
          <a:p>
            <a:pPr>
              <a:buFont typeface="Wingdings" panose="05000000000000000000" pitchFamily="2" charset="2"/>
              <a:buChar char="ü"/>
            </a:pPr>
            <a:r>
              <a:rPr lang="en-US" sz="2200" i="1" dirty="0"/>
              <a:t>Medicaid Eligibility Matching User Guide</a:t>
            </a:r>
          </a:p>
        </p:txBody>
      </p:sp>
      <p:pic>
        <p:nvPicPr>
          <p:cNvPr id="2" name="Picture 1" descr="screenshot from DMAS website shows how to navigate to Providers and then Benefits and services page.">
            <a:extLst>
              <a:ext uri="{FF2B5EF4-FFF2-40B4-BE49-F238E27FC236}">
                <a16:creationId xmlns:a16="http://schemas.microsoft.com/office/drawing/2014/main" id="{4240A567-BFE1-0DB4-F498-1F391D267D5F}"/>
              </a:ext>
            </a:extLst>
          </p:cNvPr>
          <p:cNvPicPr>
            <a:picLocks noChangeAspect="1"/>
          </p:cNvPicPr>
          <p:nvPr/>
        </p:nvPicPr>
        <p:blipFill rotWithShape="1">
          <a:blip r:embed="rId4"/>
          <a:srcRect l="20372"/>
          <a:stretch/>
        </p:blipFill>
        <p:spPr>
          <a:xfrm>
            <a:off x="4586758" y="1432086"/>
            <a:ext cx="4411767" cy="2450597"/>
          </a:xfrm>
          <a:prstGeom prst="rect">
            <a:avLst/>
          </a:prstGeom>
        </p:spPr>
      </p:pic>
      <p:pic>
        <p:nvPicPr>
          <p:cNvPr id="6" name="Picture 5" descr="image of DMAS website benefits and services page, showing the school based services section">
            <a:extLst>
              <a:ext uri="{FF2B5EF4-FFF2-40B4-BE49-F238E27FC236}">
                <a16:creationId xmlns:a16="http://schemas.microsoft.com/office/drawing/2014/main" id="{4DC4BB1F-24C0-88A8-8155-226DD2F82102}"/>
              </a:ext>
            </a:extLst>
          </p:cNvPr>
          <p:cNvPicPr>
            <a:picLocks noChangeAspect="1"/>
          </p:cNvPicPr>
          <p:nvPr/>
        </p:nvPicPr>
        <p:blipFill>
          <a:blip r:embed="rId5"/>
          <a:stretch>
            <a:fillRect/>
          </a:stretch>
        </p:blipFill>
        <p:spPr>
          <a:xfrm>
            <a:off x="8120974" y="2708838"/>
            <a:ext cx="3962883" cy="3429000"/>
          </a:xfrm>
          <a:prstGeom prst="rect">
            <a:avLst/>
          </a:prstGeom>
        </p:spPr>
      </p:pic>
      <p:sp>
        <p:nvSpPr>
          <p:cNvPr id="9" name="Arrow: Right 8">
            <a:extLst>
              <a:ext uri="{FF2B5EF4-FFF2-40B4-BE49-F238E27FC236}">
                <a16:creationId xmlns:a16="http://schemas.microsoft.com/office/drawing/2014/main" id="{503014BD-407F-08D8-C64E-AA107CE4944D}"/>
              </a:ext>
              <a:ext uri="{C183D7F6-B498-43B3-948B-1728B52AA6E4}">
                <adec:decorative xmlns:adec="http://schemas.microsoft.com/office/drawing/2017/decorative" val="1"/>
              </a:ext>
            </a:extLst>
          </p:cNvPr>
          <p:cNvSpPr/>
          <p:nvPr/>
        </p:nvSpPr>
        <p:spPr>
          <a:xfrm rot="21022729">
            <a:off x="7073931" y="5184402"/>
            <a:ext cx="1064456" cy="870605"/>
          </a:xfrm>
          <a:prstGeom prst="rightArrow">
            <a:avLst/>
          </a:prstGeom>
          <a:solidFill>
            <a:schemeClr val="accent3"/>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Arrow: Right 9">
            <a:extLst>
              <a:ext uri="{FF2B5EF4-FFF2-40B4-BE49-F238E27FC236}">
                <a16:creationId xmlns:a16="http://schemas.microsoft.com/office/drawing/2014/main" id="{D3DD4E1F-34BF-8155-0EBF-B43B593B9B34}"/>
              </a:ext>
              <a:ext uri="{C183D7F6-B498-43B3-948B-1728B52AA6E4}">
                <adec:decorative xmlns:adec="http://schemas.microsoft.com/office/drawing/2017/decorative" val="1"/>
              </a:ext>
            </a:extLst>
          </p:cNvPr>
          <p:cNvSpPr/>
          <p:nvPr/>
        </p:nvSpPr>
        <p:spPr>
          <a:xfrm rot="21022729">
            <a:off x="5372301" y="3135208"/>
            <a:ext cx="1064456" cy="870605"/>
          </a:xfrm>
          <a:prstGeom prst="rightArrow">
            <a:avLst/>
          </a:prstGeom>
          <a:solidFill>
            <a:schemeClr val="accent3"/>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065783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D04978D-E490-C1FD-6774-A027D9D57597}"/>
              </a:ext>
            </a:extLst>
          </p:cNvPr>
          <p:cNvSpPr>
            <a:spLocks noGrp="1"/>
          </p:cNvSpPr>
          <p:nvPr>
            <p:ph type="title"/>
          </p:nvPr>
        </p:nvSpPr>
        <p:spPr/>
        <p:txBody>
          <a:bodyPr/>
          <a:lstStyle/>
          <a:p>
            <a:r>
              <a:rPr lang="en-US" dirty="0"/>
              <a:t>School Division Enrollment Roster</a:t>
            </a:r>
          </a:p>
        </p:txBody>
      </p:sp>
      <p:sp>
        <p:nvSpPr>
          <p:cNvPr id="14" name="Content Placeholder 13">
            <a:extLst>
              <a:ext uri="{FF2B5EF4-FFF2-40B4-BE49-F238E27FC236}">
                <a16:creationId xmlns:a16="http://schemas.microsoft.com/office/drawing/2014/main" id="{E74C873A-29D9-8A8E-3E0D-088FB547BF03}"/>
              </a:ext>
            </a:extLst>
          </p:cNvPr>
          <p:cNvSpPr>
            <a:spLocks noGrp="1"/>
          </p:cNvSpPr>
          <p:nvPr>
            <p:ph sz="quarter" idx="17"/>
          </p:nvPr>
        </p:nvSpPr>
        <p:spPr>
          <a:xfrm>
            <a:off x="914399" y="1507061"/>
            <a:ext cx="10820400" cy="5013513"/>
          </a:xfrm>
        </p:spPr>
        <p:txBody>
          <a:bodyPr/>
          <a:lstStyle/>
          <a:p>
            <a:pPr marL="0" indent="0">
              <a:buNone/>
            </a:pPr>
            <a:r>
              <a:rPr lang="en-US" sz="2200" dirty="0"/>
              <a:t>School Divisions upload their school-wide rosters including:</a:t>
            </a:r>
          </a:p>
          <a:p>
            <a:pPr marL="457200" indent="-457200">
              <a:buFont typeface="+mj-lt"/>
              <a:buAutoNum type="arabicPeriod"/>
            </a:pPr>
            <a:r>
              <a:rPr lang="en-US" sz="2200" dirty="0"/>
              <a:t>Student Name</a:t>
            </a:r>
          </a:p>
          <a:p>
            <a:pPr marL="457200" indent="-457200">
              <a:buFont typeface="+mj-lt"/>
              <a:buAutoNum type="arabicPeriod"/>
            </a:pPr>
            <a:r>
              <a:rPr lang="en-US" sz="2200" dirty="0"/>
              <a:t>Unique student ID</a:t>
            </a:r>
          </a:p>
          <a:p>
            <a:pPr marL="457200" indent="-457200">
              <a:buFont typeface="+mj-lt"/>
              <a:buAutoNum type="arabicPeriod"/>
            </a:pPr>
            <a:r>
              <a:rPr lang="en-US" sz="2200" dirty="0"/>
              <a:t>DOB</a:t>
            </a:r>
          </a:p>
          <a:p>
            <a:pPr marL="457200" indent="-457200">
              <a:buFont typeface="+mj-lt"/>
              <a:buAutoNum type="arabicPeriod"/>
            </a:pPr>
            <a:r>
              <a:rPr lang="en-US" sz="2200" dirty="0"/>
              <a:t>Gender</a:t>
            </a:r>
          </a:p>
          <a:p>
            <a:pPr marL="457200" indent="-457200">
              <a:buFont typeface="+mj-lt"/>
              <a:buAutoNum type="arabicPeriod"/>
            </a:pPr>
            <a:r>
              <a:rPr lang="en-US" sz="2200" dirty="0"/>
              <a:t>Address</a:t>
            </a:r>
          </a:p>
          <a:p>
            <a:pPr marL="457200" indent="-457200">
              <a:buFont typeface="+mj-lt"/>
              <a:buAutoNum type="arabicPeriod"/>
            </a:pPr>
            <a:r>
              <a:rPr lang="en-US" sz="2200" dirty="0"/>
              <a:t>Special Education Status</a:t>
            </a:r>
          </a:p>
          <a:p>
            <a:pPr marL="457200" indent="-457200">
              <a:buFont typeface="+mj-lt"/>
              <a:buAutoNum type="arabicPeriod"/>
            </a:pPr>
            <a:r>
              <a:rPr lang="en-US" sz="2200" dirty="0"/>
              <a:t>Medicaid ID (“RID”) – if known</a:t>
            </a:r>
          </a:p>
          <a:p>
            <a:pPr marL="457200" indent="-457200">
              <a:buFont typeface="+mj-lt"/>
              <a:buAutoNum type="arabicPeriod"/>
            </a:pPr>
            <a:r>
              <a:rPr lang="en-US" sz="2200" dirty="0"/>
              <a:t>Optional Field</a:t>
            </a:r>
          </a:p>
        </p:txBody>
      </p:sp>
      <p:sp>
        <p:nvSpPr>
          <p:cNvPr id="4" name="Slide Number Placeholder 3">
            <a:extLst>
              <a:ext uri="{FF2B5EF4-FFF2-40B4-BE49-F238E27FC236}">
                <a16:creationId xmlns:a16="http://schemas.microsoft.com/office/drawing/2014/main" id="{8E718227-DBF4-C8E8-DC03-FE8AE05F1C95}"/>
              </a:ext>
              <a:ext uri="{C183D7F6-B498-43B3-948B-1728B52AA6E4}">
                <adec:decorative xmlns:adec="http://schemas.microsoft.com/office/drawing/2017/decorative" val="1"/>
              </a:ext>
            </a:extLst>
          </p:cNvPr>
          <p:cNvSpPr>
            <a:spLocks noGrp="1"/>
          </p:cNvSpPr>
          <p:nvPr>
            <p:ph type="sldNum" sz="quarter" idx="12"/>
          </p:nvPr>
        </p:nvSpPr>
        <p:spPr/>
        <p:txBody>
          <a:bodyPr/>
          <a:lstStyle/>
          <a:p>
            <a:fld id="{369026CA-FCD3-9147-8CC6-4862EFF526B8}" type="slidenum">
              <a:rPr lang="en-US" smtClean="0"/>
              <a:pPr/>
              <a:t>13</a:t>
            </a:fld>
            <a:endParaRPr lang="en-US" dirty="0"/>
          </a:p>
        </p:txBody>
      </p:sp>
      <p:sp>
        <p:nvSpPr>
          <p:cNvPr id="2" name="TextBox 1">
            <a:extLst>
              <a:ext uri="{FF2B5EF4-FFF2-40B4-BE49-F238E27FC236}">
                <a16:creationId xmlns:a16="http://schemas.microsoft.com/office/drawing/2014/main" id="{0FD95C21-D630-439A-7D5B-859931E771B1}"/>
              </a:ext>
            </a:extLst>
          </p:cNvPr>
          <p:cNvSpPr txBox="1"/>
          <p:nvPr/>
        </p:nvSpPr>
        <p:spPr>
          <a:xfrm>
            <a:off x="6032509" y="2349071"/>
            <a:ext cx="3865469" cy="1908215"/>
          </a:xfrm>
          <a:prstGeom prst="rect">
            <a:avLst/>
          </a:prstGeom>
          <a:solidFill>
            <a:srgbClr val="92D050"/>
          </a:solidFill>
          <a:ln>
            <a:solidFill>
              <a:srgbClr val="002060"/>
            </a:solidFill>
          </a:ln>
        </p:spPr>
        <p:txBody>
          <a:bodyPr wrap="square">
            <a:spAutoFit/>
          </a:bodyPr>
          <a:lstStyle/>
          <a:p>
            <a:pPr algn="ctr">
              <a:defRPr/>
            </a:pPr>
            <a:r>
              <a:rPr lang="en-US" sz="2000" kern="0" dirty="0">
                <a:solidFill>
                  <a:schemeClr val="bg2">
                    <a:lumMod val="10000"/>
                  </a:schemeClr>
                </a:solidFill>
                <a:ea typeface="ＭＳ Ｐゴシック" panose="020B0600070205080204" pitchFamily="34" charset="-128"/>
              </a:rPr>
              <a:t>Rosters must be run using a ‘snapshot’ of the School Division’s enrollment effective</a:t>
            </a:r>
          </a:p>
          <a:p>
            <a:pPr algn="ctr">
              <a:defRPr/>
            </a:pPr>
            <a:r>
              <a:rPr lang="en-US" sz="2000" kern="0" dirty="0">
                <a:solidFill>
                  <a:schemeClr val="bg2">
                    <a:lumMod val="10000"/>
                  </a:schemeClr>
                </a:solidFill>
                <a:ea typeface="ＭＳ Ｐゴシック" panose="020B0600070205080204" pitchFamily="34" charset="-128"/>
              </a:rPr>
              <a:t>as of the 1</a:t>
            </a:r>
            <a:r>
              <a:rPr lang="en-US" sz="2000" kern="0" baseline="30000" dirty="0">
                <a:solidFill>
                  <a:schemeClr val="bg2">
                    <a:lumMod val="10000"/>
                  </a:schemeClr>
                </a:solidFill>
                <a:ea typeface="ＭＳ Ｐゴシック" panose="020B0600070205080204" pitchFamily="34" charset="-128"/>
              </a:rPr>
              <a:t>st</a:t>
            </a:r>
            <a:r>
              <a:rPr lang="en-US" sz="2000" kern="0" dirty="0">
                <a:solidFill>
                  <a:schemeClr val="bg2">
                    <a:lumMod val="10000"/>
                  </a:schemeClr>
                </a:solidFill>
                <a:ea typeface="ＭＳ Ｐゴシック" panose="020B0600070205080204" pitchFamily="34" charset="-128"/>
              </a:rPr>
              <a:t> day of the </a:t>
            </a:r>
          </a:p>
          <a:p>
            <a:pPr algn="ctr">
              <a:defRPr/>
            </a:pPr>
            <a:r>
              <a:rPr lang="en-US" sz="2000" kern="0" dirty="0">
                <a:solidFill>
                  <a:schemeClr val="bg2">
                    <a:lumMod val="10000"/>
                  </a:schemeClr>
                </a:solidFill>
                <a:ea typeface="ＭＳ Ｐゴシック" panose="020B0600070205080204" pitchFamily="34" charset="-128"/>
              </a:rPr>
              <a:t>3</a:t>
            </a:r>
            <a:r>
              <a:rPr lang="en-US" sz="2000" kern="0" baseline="30000" dirty="0">
                <a:solidFill>
                  <a:schemeClr val="bg2">
                    <a:lumMod val="10000"/>
                  </a:schemeClr>
                </a:solidFill>
                <a:ea typeface="ＭＳ Ｐゴシック" panose="020B0600070205080204" pitchFamily="34" charset="-128"/>
              </a:rPr>
              <a:t>rd</a:t>
            </a:r>
            <a:r>
              <a:rPr lang="en-US" sz="2000" kern="0" dirty="0">
                <a:solidFill>
                  <a:schemeClr val="bg2">
                    <a:lumMod val="10000"/>
                  </a:schemeClr>
                </a:solidFill>
                <a:ea typeface="ＭＳ Ｐゴシック" panose="020B0600070205080204" pitchFamily="34" charset="-128"/>
              </a:rPr>
              <a:t> month of the quarter</a:t>
            </a:r>
          </a:p>
          <a:p>
            <a:pPr algn="ctr">
              <a:defRPr/>
            </a:pPr>
            <a:r>
              <a:rPr lang="en-US" sz="1600" kern="0" dirty="0">
                <a:solidFill>
                  <a:schemeClr val="bg2">
                    <a:lumMod val="10000"/>
                  </a:schemeClr>
                </a:solidFill>
                <a:ea typeface="ＭＳ Ｐゴシック" panose="020B0600070205080204" pitchFamily="34" charset="-128"/>
              </a:rPr>
              <a:t>(3/1, 6/1, 9/1 and 12/1)</a:t>
            </a:r>
          </a:p>
        </p:txBody>
      </p:sp>
    </p:spTree>
    <p:extLst>
      <p:ext uri="{BB962C8B-B14F-4D97-AF65-F5344CB8AC3E}">
        <p14:creationId xmlns:p14="http://schemas.microsoft.com/office/powerpoint/2010/main" val="23807458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D04978D-E490-C1FD-6774-A027D9D57597}"/>
              </a:ext>
            </a:extLst>
          </p:cNvPr>
          <p:cNvSpPr>
            <a:spLocks noGrp="1"/>
          </p:cNvSpPr>
          <p:nvPr>
            <p:ph type="title"/>
          </p:nvPr>
        </p:nvSpPr>
        <p:spPr/>
        <p:txBody>
          <a:bodyPr/>
          <a:lstStyle/>
          <a:p>
            <a:r>
              <a:rPr lang="en-US" dirty="0"/>
              <a:t>Student Roster Upload Process</a:t>
            </a:r>
          </a:p>
        </p:txBody>
      </p:sp>
      <p:sp>
        <p:nvSpPr>
          <p:cNvPr id="14" name="Content Placeholder 13">
            <a:extLst>
              <a:ext uri="{FF2B5EF4-FFF2-40B4-BE49-F238E27FC236}">
                <a16:creationId xmlns:a16="http://schemas.microsoft.com/office/drawing/2014/main" id="{E74C873A-29D9-8A8E-3E0D-088FB547BF03}"/>
              </a:ext>
            </a:extLst>
          </p:cNvPr>
          <p:cNvSpPr>
            <a:spLocks noGrp="1"/>
          </p:cNvSpPr>
          <p:nvPr>
            <p:ph sz="quarter" idx="17"/>
          </p:nvPr>
        </p:nvSpPr>
        <p:spPr>
          <a:xfrm>
            <a:off x="914399" y="1408587"/>
            <a:ext cx="10363201" cy="940717"/>
          </a:xfrm>
        </p:spPr>
        <p:txBody>
          <a:bodyPr/>
          <a:lstStyle/>
          <a:p>
            <a:pPr marL="0" indent="0">
              <a:buNone/>
            </a:pPr>
            <a:r>
              <a:rPr lang="en-US" sz="2200" dirty="0"/>
              <a:t>Create and upload an Excel file including the required data using the correct file format and headings. Use the provided template to reduce the likelihood of formatting errors.</a:t>
            </a:r>
          </a:p>
        </p:txBody>
      </p:sp>
      <p:sp>
        <p:nvSpPr>
          <p:cNvPr id="4" name="Slide Number Placeholder 3">
            <a:extLst>
              <a:ext uri="{FF2B5EF4-FFF2-40B4-BE49-F238E27FC236}">
                <a16:creationId xmlns:a16="http://schemas.microsoft.com/office/drawing/2014/main" id="{8E718227-DBF4-C8E8-DC03-FE8AE05F1C95}"/>
              </a:ext>
            </a:extLst>
          </p:cNvPr>
          <p:cNvSpPr>
            <a:spLocks noGrp="1"/>
          </p:cNvSpPr>
          <p:nvPr>
            <p:ph type="sldNum" sz="quarter" idx="12"/>
          </p:nvPr>
        </p:nvSpPr>
        <p:spPr/>
        <p:txBody>
          <a:bodyPr/>
          <a:lstStyle/>
          <a:p>
            <a:fld id="{369026CA-FCD3-9147-8CC6-4862EFF526B8}" type="slidenum">
              <a:rPr lang="en-US" smtClean="0"/>
              <a:pPr/>
              <a:t>14</a:t>
            </a:fld>
            <a:endParaRPr lang="en-US" dirty="0"/>
          </a:p>
        </p:txBody>
      </p:sp>
      <p:pic>
        <p:nvPicPr>
          <p:cNvPr id="3" name="Picture 2" descr="Screenshot of eligibility upload template. ">
            <a:extLst>
              <a:ext uri="{FF2B5EF4-FFF2-40B4-BE49-F238E27FC236}">
                <a16:creationId xmlns:a16="http://schemas.microsoft.com/office/drawing/2014/main" id="{76EE595C-0303-0B48-5476-4B86C0B869E3}"/>
              </a:ext>
            </a:extLst>
          </p:cNvPr>
          <p:cNvPicPr>
            <a:picLocks noChangeAspect="1"/>
          </p:cNvPicPr>
          <p:nvPr/>
        </p:nvPicPr>
        <p:blipFill>
          <a:blip r:embed="rId2"/>
          <a:stretch>
            <a:fillRect/>
          </a:stretch>
        </p:blipFill>
        <p:spPr>
          <a:xfrm>
            <a:off x="914399" y="2453131"/>
            <a:ext cx="10606774" cy="3375544"/>
          </a:xfrm>
          <a:prstGeom prst="rect">
            <a:avLst/>
          </a:prstGeom>
        </p:spPr>
      </p:pic>
    </p:spTree>
    <p:extLst>
      <p:ext uri="{BB962C8B-B14F-4D97-AF65-F5344CB8AC3E}">
        <p14:creationId xmlns:p14="http://schemas.microsoft.com/office/powerpoint/2010/main" val="22847659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D04978D-E490-C1FD-6774-A027D9D57597}"/>
              </a:ext>
            </a:extLst>
          </p:cNvPr>
          <p:cNvSpPr>
            <a:spLocks noGrp="1"/>
          </p:cNvSpPr>
          <p:nvPr>
            <p:ph type="title"/>
          </p:nvPr>
        </p:nvSpPr>
        <p:spPr/>
        <p:txBody>
          <a:bodyPr/>
          <a:lstStyle/>
          <a:p>
            <a:r>
              <a:rPr lang="en-US" dirty="0"/>
              <a:t>Student Roster Upload Process (2)</a:t>
            </a:r>
          </a:p>
        </p:txBody>
      </p:sp>
      <p:sp>
        <p:nvSpPr>
          <p:cNvPr id="14" name="Content Placeholder 13">
            <a:extLst>
              <a:ext uri="{FF2B5EF4-FFF2-40B4-BE49-F238E27FC236}">
                <a16:creationId xmlns:a16="http://schemas.microsoft.com/office/drawing/2014/main" id="{E74C873A-29D9-8A8E-3E0D-088FB547BF03}"/>
              </a:ext>
            </a:extLst>
          </p:cNvPr>
          <p:cNvSpPr>
            <a:spLocks noGrp="1"/>
          </p:cNvSpPr>
          <p:nvPr>
            <p:ph sz="quarter" idx="17"/>
          </p:nvPr>
        </p:nvSpPr>
        <p:spPr>
          <a:xfrm>
            <a:off x="914399" y="1408587"/>
            <a:ext cx="10363201" cy="940717"/>
          </a:xfrm>
        </p:spPr>
        <p:txBody>
          <a:bodyPr/>
          <a:lstStyle/>
          <a:p>
            <a:pPr marL="0" indent="0">
              <a:buNone/>
            </a:pPr>
            <a:r>
              <a:rPr lang="en-US" sz="2200" dirty="0"/>
              <a:t>After successfully uploading file, the system verifies the file and completes the match</a:t>
            </a:r>
          </a:p>
        </p:txBody>
      </p:sp>
      <p:sp>
        <p:nvSpPr>
          <p:cNvPr id="4" name="Slide Number Placeholder 3">
            <a:extLst>
              <a:ext uri="{FF2B5EF4-FFF2-40B4-BE49-F238E27FC236}">
                <a16:creationId xmlns:a16="http://schemas.microsoft.com/office/drawing/2014/main" id="{8E718227-DBF4-C8E8-DC03-FE8AE05F1C95}"/>
              </a:ext>
              <a:ext uri="{C183D7F6-B498-43B3-948B-1728B52AA6E4}">
                <adec:decorative xmlns:adec="http://schemas.microsoft.com/office/drawing/2017/decorative" val="1"/>
              </a:ext>
            </a:extLst>
          </p:cNvPr>
          <p:cNvSpPr>
            <a:spLocks noGrp="1"/>
          </p:cNvSpPr>
          <p:nvPr>
            <p:ph type="sldNum" sz="quarter" idx="12"/>
          </p:nvPr>
        </p:nvSpPr>
        <p:spPr/>
        <p:txBody>
          <a:bodyPr/>
          <a:lstStyle/>
          <a:p>
            <a:fld id="{369026CA-FCD3-9147-8CC6-4862EFF526B8}" type="slidenum">
              <a:rPr lang="en-US" smtClean="0"/>
              <a:pPr/>
              <a:t>15</a:t>
            </a:fld>
            <a:endParaRPr lang="en-US" dirty="0"/>
          </a:p>
        </p:txBody>
      </p:sp>
      <p:pic>
        <p:nvPicPr>
          <p:cNvPr id="2" name="Picture 1" descr="Screenshot of the upload screen in the system.">
            <a:extLst>
              <a:ext uri="{FF2B5EF4-FFF2-40B4-BE49-F238E27FC236}">
                <a16:creationId xmlns:a16="http://schemas.microsoft.com/office/drawing/2014/main" id="{D855DD82-2C32-D7E7-9333-5620E3676604}"/>
              </a:ext>
            </a:extLst>
          </p:cNvPr>
          <p:cNvPicPr>
            <a:picLocks noChangeAspect="1"/>
          </p:cNvPicPr>
          <p:nvPr/>
        </p:nvPicPr>
        <p:blipFill>
          <a:blip r:embed="rId2"/>
          <a:stretch>
            <a:fillRect/>
          </a:stretch>
        </p:blipFill>
        <p:spPr>
          <a:xfrm>
            <a:off x="1729973" y="2090576"/>
            <a:ext cx="8732051" cy="3939775"/>
          </a:xfrm>
          <a:prstGeom prst="rect">
            <a:avLst/>
          </a:prstGeom>
        </p:spPr>
      </p:pic>
    </p:spTree>
    <p:extLst>
      <p:ext uri="{BB962C8B-B14F-4D97-AF65-F5344CB8AC3E}">
        <p14:creationId xmlns:p14="http://schemas.microsoft.com/office/powerpoint/2010/main" val="38195758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D04978D-E490-C1FD-6774-A027D9D57597}"/>
              </a:ext>
            </a:extLst>
          </p:cNvPr>
          <p:cNvSpPr>
            <a:spLocks noGrp="1"/>
          </p:cNvSpPr>
          <p:nvPr>
            <p:ph type="title"/>
          </p:nvPr>
        </p:nvSpPr>
        <p:spPr/>
        <p:txBody>
          <a:bodyPr/>
          <a:lstStyle/>
          <a:p>
            <a:r>
              <a:rPr lang="en-US" dirty="0"/>
              <a:t>Matching Process</a:t>
            </a:r>
          </a:p>
        </p:txBody>
      </p:sp>
      <p:sp>
        <p:nvSpPr>
          <p:cNvPr id="14" name="Content Placeholder 13">
            <a:extLst>
              <a:ext uri="{FF2B5EF4-FFF2-40B4-BE49-F238E27FC236}">
                <a16:creationId xmlns:a16="http://schemas.microsoft.com/office/drawing/2014/main" id="{E74C873A-29D9-8A8E-3E0D-088FB547BF03}"/>
              </a:ext>
            </a:extLst>
          </p:cNvPr>
          <p:cNvSpPr>
            <a:spLocks noGrp="1"/>
          </p:cNvSpPr>
          <p:nvPr>
            <p:ph sz="quarter" idx="17"/>
          </p:nvPr>
        </p:nvSpPr>
        <p:spPr>
          <a:xfrm>
            <a:off x="914399" y="1408587"/>
            <a:ext cx="10363201" cy="940717"/>
          </a:xfrm>
        </p:spPr>
        <p:txBody>
          <a:bodyPr/>
          <a:lstStyle/>
          <a:p>
            <a:pPr marL="0" indent="0">
              <a:buNone/>
            </a:pPr>
            <a:r>
              <a:rPr lang="en-US" sz="2200" dirty="0"/>
              <a:t>The system matching process separates students into these categories:</a:t>
            </a:r>
          </a:p>
        </p:txBody>
      </p:sp>
      <p:sp>
        <p:nvSpPr>
          <p:cNvPr id="4" name="Slide Number Placeholder 3">
            <a:extLst>
              <a:ext uri="{FF2B5EF4-FFF2-40B4-BE49-F238E27FC236}">
                <a16:creationId xmlns:a16="http://schemas.microsoft.com/office/drawing/2014/main" id="{8E718227-DBF4-C8E8-DC03-FE8AE05F1C95}"/>
              </a:ext>
              <a:ext uri="{C183D7F6-B498-43B3-948B-1728B52AA6E4}">
                <adec:decorative xmlns:adec="http://schemas.microsoft.com/office/drawing/2017/decorative" val="1"/>
              </a:ext>
            </a:extLst>
          </p:cNvPr>
          <p:cNvSpPr>
            <a:spLocks noGrp="1"/>
          </p:cNvSpPr>
          <p:nvPr>
            <p:ph type="sldNum" sz="quarter" idx="12"/>
          </p:nvPr>
        </p:nvSpPr>
        <p:spPr/>
        <p:txBody>
          <a:bodyPr/>
          <a:lstStyle/>
          <a:p>
            <a:fld id="{369026CA-FCD3-9147-8CC6-4862EFF526B8}" type="slidenum">
              <a:rPr lang="en-US" smtClean="0"/>
              <a:pPr/>
              <a:t>16</a:t>
            </a:fld>
            <a:endParaRPr lang="en-US" dirty="0"/>
          </a:p>
        </p:txBody>
      </p:sp>
      <p:grpSp>
        <p:nvGrpSpPr>
          <p:cNvPr id="3" name="Group 2" descr="Diagram showing matching outcomes. ">
            <a:extLst>
              <a:ext uri="{FF2B5EF4-FFF2-40B4-BE49-F238E27FC236}">
                <a16:creationId xmlns:a16="http://schemas.microsoft.com/office/drawing/2014/main" id="{EFDA15E5-B376-8E5D-9D70-082170997B71}"/>
              </a:ext>
            </a:extLst>
          </p:cNvPr>
          <p:cNvGrpSpPr/>
          <p:nvPr/>
        </p:nvGrpSpPr>
        <p:grpSpPr>
          <a:xfrm>
            <a:off x="2016125" y="1900988"/>
            <a:ext cx="8159750" cy="3948113"/>
            <a:chOff x="527050" y="1676400"/>
            <a:chExt cx="8159750" cy="3948113"/>
          </a:xfrm>
        </p:grpSpPr>
        <p:grpSp>
          <p:nvGrpSpPr>
            <p:cNvPr id="5" name="Group 2">
              <a:extLst>
                <a:ext uri="{FF2B5EF4-FFF2-40B4-BE49-F238E27FC236}">
                  <a16:creationId xmlns:a16="http://schemas.microsoft.com/office/drawing/2014/main" id="{C5126972-40DF-7AE2-9003-C573861FBFCE}"/>
                </a:ext>
              </a:extLst>
            </p:cNvPr>
            <p:cNvGrpSpPr>
              <a:grpSpLocks/>
            </p:cNvGrpSpPr>
            <p:nvPr/>
          </p:nvGrpSpPr>
          <p:grpSpPr bwMode="auto">
            <a:xfrm>
              <a:off x="6096000" y="1676400"/>
              <a:ext cx="2590800" cy="3948113"/>
              <a:chOff x="6096000" y="1939439"/>
              <a:chExt cx="2590800" cy="3948646"/>
            </a:xfrm>
          </p:grpSpPr>
          <p:grpSp>
            <p:nvGrpSpPr>
              <p:cNvPr id="40" name="Group 39">
                <a:extLst>
                  <a:ext uri="{FF2B5EF4-FFF2-40B4-BE49-F238E27FC236}">
                    <a16:creationId xmlns:a16="http://schemas.microsoft.com/office/drawing/2014/main" id="{F5B06FCC-4254-4EFF-5A6F-D5F19EF60605}"/>
                  </a:ext>
                </a:extLst>
              </p:cNvPr>
              <p:cNvGrpSpPr/>
              <p:nvPr/>
            </p:nvGrpSpPr>
            <p:grpSpPr>
              <a:xfrm>
                <a:off x="6096000" y="1939439"/>
                <a:ext cx="1898823" cy="949411"/>
                <a:chOff x="3247252" y="2229"/>
                <a:chExt cx="1898823" cy="949411"/>
              </a:xfrm>
              <a:solidFill>
                <a:srgbClr val="08116E"/>
              </a:solidFill>
            </p:grpSpPr>
            <p:sp>
              <p:nvSpPr>
                <p:cNvPr id="53" name="Rounded Rectangle 68">
                  <a:extLst>
                    <a:ext uri="{FF2B5EF4-FFF2-40B4-BE49-F238E27FC236}">
                      <a16:creationId xmlns:a16="http://schemas.microsoft.com/office/drawing/2014/main" id="{06364190-33A2-297A-6F11-2772A76B2783}"/>
                    </a:ext>
                  </a:extLst>
                </p:cNvPr>
                <p:cNvSpPr/>
                <p:nvPr/>
              </p:nvSpPr>
              <p:spPr>
                <a:xfrm>
                  <a:off x="3247252" y="2229"/>
                  <a:ext cx="1898823" cy="949411"/>
                </a:xfrm>
                <a:prstGeom prst="roundRect">
                  <a:avLst>
                    <a:gd name="adj" fmla="val 10000"/>
                  </a:avLst>
                </a:prstGeom>
                <a:grpFill/>
                <a:ln w="25400" cap="flat" cmpd="sng" algn="ctr">
                  <a:solidFill>
                    <a:srgbClr val="FFFFFF">
                      <a:hueOff val="0"/>
                      <a:satOff val="0"/>
                      <a:lumOff val="0"/>
                      <a:alphaOff val="0"/>
                    </a:srgbClr>
                  </a:solidFill>
                  <a:prstDash val="solid"/>
                </a:ln>
                <a:effectLst/>
              </p:spPr>
              <p:txBody>
                <a:bodyPr/>
                <a:lstStyle/>
                <a:p>
                  <a:endParaRPr lang="en-US"/>
                </a:p>
              </p:txBody>
            </p:sp>
            <p:sp>
              <p:nvSpPr>
                <p:cNvPr id="54" name="Rounded Rectangle 4">
                  <a:extLst>
                    <a:ext uri="{FF2B5EF4-FFF2-40B4-BE49-F238E27FC236}">
                      <a16:creationId xmlns:a16="http://schemas.microsoft.com/office/drawing/2014/main" id="{1F63C3C7-F6D5-51F0-583B-08AD1564E92D}"/>
                    </a:ext>
                  </a:extLst>
                </p:cNvPr>
                <p:cNvSpPr/>
                <p:nvPr/>
              </p:nvSpPr>
              <p:spPr>
                <a:xfrm>
                  <a:off x="3275059" y="30036"/>
                  <a:ext cx="1843209" cy="893797"/>
                </a:xfrm>
                <a:prstGeom prst="rect">
                  <a:avLst/>
                </a:prstGeom>
                <a:grpFill/>
                <a:ln>
                  <a:noFill/>
                </a:ln>
                <a:effectLst/>
              </p:spPr>
              <p:txBody>
                <a:bodyPr lIns="100965" tIns="67310" rIns="100965" bIns="67310" spcCol="1270" anchor="ctr"/>
                <a:lstStyle/>
                <a:p>
                  <a:pPr algn="ctr" defTabSz="2355850">
                    <a:lnSpc>
                      <a:spcPct val="90000"/>
                    </a:lnSpc>
                    <a:spcAft>
                      <a:spcPct val="35000"/>
                    </a:spcAft>
                    <a:defRPr/>
                  </a:pPr>
                  <a:r>
                    <a:rPr lang="en-US" sz="2800" kern="0" dirty="0">
                      <a:solidFill>
                        <a:srgbClr val="FFFFFF"/>
                      </a:solidFill>
                      <a:ea typeface="ＭＳ Ｐゴシック"/>
                    </a:rPr>
                    <a:t>Not Eligible</a:t>
                  </a:r>
                </a:p>
              </p:txBody>
            </p:sp>
          </p:grpSp>
          <p:sp>
            <p:nvSpPr>
              <p:cNvPr id="41" name="Straight Connector 3">
                <a:extLst>
                  <a:ext uri="{FF2B5EF4-FFF2-40B4-BE49-F238E27FC236}">
                    <a16:creationId xmlns:a16="http://schemas.microsoft.com/office/drawing/2014/main" id="{0D604D1B-0F09-C3D6-F6FF-4AA37BDDAFD5}"/>
                  </a:ext>
                </a:extLst>
              </p:cNvPr>
              <p:cNvSpPr>
                <a:spLocks/>
              </p:cNvSpPr>
              <p:nvPr/>
            </p:nvSpPr>
            <p:spPr bwMode="auto">
              <a:xfrm>
                <a:off x="6708775" y="2888892"/>
                <a:ext cx="168275" cy="1670275"/>
              </a:xfrm>
              <a:custGeom>
                <a:avLst/>
                <a:gdLst>
                  <a:gd name="T0" fmla="*/ 0 w 168275"/>
                  <a:gd name="T1" fmla="*/ 0 h 1670275"/>
                  <a:gd name="T2" fmla="*/ 0 w 168275"/>
                  <a:gd name="T3" fmla="*/ 1898823 h 1670275"/>
                  <a:gd name="T4" fmla="*/ 189882 w 168275"/>
                  <a:gd name="T5" fmla="*/ 1898823 h 1670275"/>
                  <a:gd name="T6" fmla="*/ 0 60000 65536"/>
                  <a:gd name="T7" fmla="*/ 0 60000 65536"/>
                  <a:gd name="T8" fmla="*/ 0 60000 65536"/>
                  <a:gd name="T9" fmla="*/ 0 w 168275"/>
                  <a:gd name="T10" fmla="*/ 0 h 1670275"/>
                  <a:gd name="T11" fmla="*/ 168275 w 168275"/>
                  <a:gd name="T12" fmla="*/ 1670275 h 1670275"/>
                </a:gdLst>
                <a:ahLst/>
                <a:cxnLst>
                  <a:cxn ang="T6">
                    <a:pos x="T0" y="T1"/>
                  </a:cxn>
                  <a:cxn ang="T7">
                    <a:pos x="T2" y="T3"/>
                  </a:cxn>
                  <a:cxn ang="T8">
                    <a:pos x="T4" y="T5"/>
                  </a:cxn>
                </a:cxnLst>
                <a:rect l="T9" t="T10" r="T11" b="T12"/>
                <a:pathLst>
                  <a:path w="168275" h="1670275">
                    <a:moveTo>
                      <a:pt x="0" y="0"/>
                    </a:moveTo>
                    <a:lnTo>
                      <a:pt x="0" y="1898823"/>
                    </a:lnTo>
                    <a:lnTo>
                      <a:pt x="189882" y="1898823"/>
                    </a:lnTo>
                  </a:path>
                </a:pathLst>
              </a:custGeom>
              <a:noFill/>
              <a:ln w="25400" cap="flat" cmpd="sng" algn="ctr">
                <a:solidFill>
                  <a:srgbClr val="94B2B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a:solidFill>
                    <a:srgbClr val="141313"/>
                  </a:solidFill>
                  <a:latin typeface="Frutiger 55 Roman" pitchFamily="34" charset="0"/>
                  <a:ea typeface="ＭＳ Ｐゴシック" panose="020B0600070205080204" pitchFamily="34" charset="-128"/>
                </a:endParaRPr>
              </a:p>
            </p:txBody>
          </p:sp>
          <p:sp>
            <p:nvSpPr>
              <p:cNvPr id="42" name="Straight Connector 3">
                <a:extLst>
                  <a:ext uri="{FF2B5EF4-FFF2-40B4-BE49-F238E27FC236}">
                    <a16:creationId xmlns:a16="http://schemas.microsoft.com/office/drawing/2014/main" id="{8338CD56-3713-3C63-C17B-83573F53910E}"/>
                  </a:ext>
                </a:extLst>
              </p:cNvPr>
              <p:cNvSpPr>
                <a:spLocks/>
              </p:cNvSpPr>
              <p:nvPr/>
            </p:nvSpPr>
            <p:spPr bwMode="auto">
              <a:xfrm>
                <a:off x="6704013" y="2904769"/>
                <a:ext cx="188912" cy="712884"/>
              </a:xfrm>
              <a:custGeom>
                <a:avLst/>
                <a:gdLst>
                  <a:gd name="T0" fmla="*/ 0 w 188912"/>
                  <a:gd name="T1" fmla="*/ 0 h 712884"/>
                  <a:gd name="T2" fmla="*/ 0 w 188912"/>
                  <a:gd name="T3" fmla="*/ 712058 h 712884"/>
                  <a:gd name="T4" fmla="*/ 189882 w 188912"/>
                  <a:gd name="T5" fmla="*/ 712058 h 712884"/>
                  <a:gd name="T6" fmla="*/ 0 60000 65536"/>
                  <a:gd name="T7" fmla="*/ 0 60000 65536"/>
                  <a:gd name="T8" fmla="*/ 0 60000 65536"/>
                  <a:gd name="T9" fmla="*/ 0 w 188912"/>
                  <a:gd name="T10" fmla="*/ 0 h 712884"/>
                  <a:gd name="T11" fmla="*/ 188912 w 188912"/>
                  <a:gd name="T12" fmla="*/ 712884 h 712884"/>
                </a:gdLst>
                <a:ahLst/>
                <a:cxnLst>
                  <a:cxn ang="T6">
                    <a:pos x="T0" y="T1"/>
                  </a:cxn>
                  <a:cxn ang="T7">
                    <a:pos x="T2" y="T3"/>
                  </a:cxn>
                  <a:cxn ang="T8">
                    <a:pos x="T4" y="T5"/>
                  </a:cxn>
                </a:cxnLst>
                <a:rect l="T9" t="T10" r="T11" b="T12"/>
                <a:pathLst>
                  <a:path w="188912" h="712884">
                    <a:moveTo>
                      <a:pt x="0" y="0"/>
                    </a:moveTo>
                    <a:lnTo>
                      <a:pt x="0" y="712058"/>
                    </a:lnTo>
                    <a:lnTo>
                      <a:pt x="189882" y="712058"/>
                    </a:lnTo>
                  </a:path>
                </a:pathLst>
              </a:custGeom>
              <a:noFill/>
              <a:ln w="25400" cap="flat" cmpd="sng" algn="ctr">
                <a:solidFill>
                  <a:srgbClr val="94B2B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a:solidFill>
                    <a:srgbClr val="141313"/>
                  </a:solidFill>
                  <a:latin typeface="Frutiger 55 Roman" pitchFamily="34" charset="0"/>
                  <a:ea typeface="ＭＳ Ｐゴシック" panose="020B0600070205080204" pitchFamily="34" charset="-128"/>
                </a:endParaRPr>
              </a:p>
            </p:txBody>
          </p:sp>
          <p:grpSp>
            <p:nvGrpSpPr>
              <p:cNvPr id="43" name="Group 14">
                <a:extLst>
                  <a:ext uri="{FF2B5EF4-FFF2-40B4-BE49-F238E27FC236}">
                    <a16:creationId xmlns:a16="http://schemas.microsoft.com/office/drawing/2014/main" id="{3831D705-9BDA-55E4-32E9-44AA1169ECCC}"/>
                  </a:ext>
                </a:extLst>
              </p:cNvPr>
              <p:cNvGrpSpPr>
                <a:grpSpLocks/>
              </p:cNvGrpSpPr>
              <p:nvPr/>
            </p:nvGrpSpPr>
            <p:grpSpPr bwMode="auto">
              <a:xfrm>
                <a:off x="6939142" y="3124951"/>
                <a:ext cx="1747658" cy="900151"/>
                <a:chOff x="3627017" y="1188994"/>
                <a:chExt cx="1519058" cy="949411"/>
              </a:xfrm>
            </p:grpSpPr>
            <p:sp>
              <p:nvSpPr>
                <p:cNvPr id="51" name="Rounded Rectangle 66">
                  <a:extLst>
                    <a:ext uri="{FF2B5EF4-FFF2-40B4-BE49-F238E27FC236}">
                      <a16:creationId xmlns:a16="http://schemas.microsoft.com/office/drawing/2014/main" id="{5FACADC7-FA19-D662-78CB-2B681A702825}"/>
                    </a:ext>
                  </a:extLst>
                </p:cNvPr>
                <p:cNvSpPr/>
                <p:nvPr/>
              </p:nvSpPr>
              <p:spPr>
                <a:xfrm>
                  <a:off x="3626861" y="1189533"/>
                  <a:ext cx="1519214" cy="949499"/>
                </a:xfrm>
                <a:prstGeom prst="roundRect">
                  <a:avLst>
                    <a:gd name="adj" fmla="val 10000"/>
                  </a:avLst>
                </a:prstGeom>
                <a:solidFill>
                  <a:srgbClr val="FFFFFF">
                    <a:alpha val="90000"/>
                    <a:hueOff val="0"/>
                    <a:satOff val="0"/>
                    <a:lumOff val="0"/>
                    <a:alphaOff val="0"/>
                  </a:srgbClr>
                </a:solidFill>
                <a:ln w="25400" cap="flat" cmpd="sng" algn="ctr">
                  <a:solidFill>
                    <a:srgbClr val="BBE0E3">
                      <a:hueOff val="0"/>
                      <a:satOff val="0"/>
                      <a:lumOff val="0"/>
                      <a:alphaOff val="0"/>
                    </a:srgbClr>
                  </a:solidFill>
                  <a:prstDash val="solid"/>
                </a:ln>
                <a:effectLst/>
              </p:spPr>
              <p:txBody>
                <a:bodyPr anchor="ctr"/>
                <a:lstStyle/>
                <a:p>
                  <a:pPr algn="ctr">
                    <a:defRPr/>
                  </a:pPr>
                  <a:r>
                    <a:rPr lang="en-US" kern="0" dirty="0">
                      <a:solidFill>
                        <a:srgbClr val="000000">
                          <a:hueOff val="0"/>
                          <a:satOff val="0"/>
                          <a:lumOff val="0"/>
                          <a:alphaOff val="0"/>
                        </a:srgbClr>
                      </a:solidFill>
                      <a:ea typeface="ＭＳ Ｐゴシック"/>
                    </a:rPr>
                    <a:t>Auto-Rejected</a:t>
                  </a:r>
                </a:p>
              </p:txBody>
            </p:sp>
            <p:sp>
              <p:nvSpPr>
                <p:cNvPr id="52" name="Rounded Rectangle 4">
                  <a:extLst>
                    <a:ext uri="{FF2B5EF4-FFF2-40B4-BE49-F238E27FC236}">
                      <a16:creationId xmlns:a16="http://schemas.microsoft.com/office/drawing/2014/main" id="{679DE70F-4516-C516-2869-468307D53E0C}"/>
                    </a:ext>
                  </a:extLst>
                </p:cNvPr>
                <p:cNvSpPr/>
                <p:nvPr/>
              </p:nvSpPr>
              <p:spPr>
                <a:xfrm>
                  <a:off x="3654458" y="1218001"/>
                  <a:ext cx="1464020" cy="892563"/>
                </a:xfrm>
                <a:prstGeom prst="rect">
                  <a:avLst/>
                </a:prstGeom>
                <a:noFill/>
                <a:ln>
                  <a:noFill/>
                </a:ln>
                <a:effectLst/>
              </p:spPr>
              <p:txBody>
                <a:bodyPr lIns="80010" tIns="53340" rIns="80010" bIns="53340" spcCol="1270" anchor="ctr"/>
                <a:lstStyle/>
                <a:p>
                  <a:pPr algn="ctr" defTabSz="1866900">
                    <a:lnSpc>
                      <a:spcPct val="90000"/>
                    </a:lnSpc>
                    <a:spcAft>
                      <a:spcPct val="35000"/>
                    </a:spcAft>
                    <a:defRPr/>
                  </a:pPr>
                  <a:endParaRPr lang="en-US" sz="4200" kern="0">
                    <a:solidFill>
                      <a:srgbClr val="000000">
                        <a:hueOff val="0"/>
                        <a:satOff val="0"/>
                        <a:lumOff val="0"/>
                        <a:alphaOff val="0"/>
                      </a:srgbClr>
                    </a:solidFill>
                    <a:ea typeface="ＭＳ Ｐゴシック"/>
                  </a:endParaRPr>
                </a:p>
              </p:txBody>
            </p:sp>
          </p:grpSp>
          <p:grpSp>
            <p:nvGrpSpPr>
              <p:cNvPr id="44" name="Group 17">
                <a:extLst>
                  <a:ext uri="{FF2B5EF4-FFF2-40B4-BE49-F238E27FC236}">
                    <a16:creationId xmlns:a16="http://schemas.microsoft.com/office/drawing/2014/main" id="{BCE74B02-221A-7B89-CCEC-8554EC301814}"/>
                  </a:ext>
                </a:extLst>
              </p:cNvPr>
              <p:cNvGrpSpPr>
                <a:grpSpLocks/>
              </p:cNvGrpSpPr>
              <p:nvPr/>
            </p:nvGrpSpPr>
            <p:grpSpPr bwMode="auto">
              <a:xfrm>
                <a:off x="6937267" y="4078281"/>
                <a:ext cx="1747658" cy="868717"/>
                <a:chOff x="3612298" y="1216801"/>
                <a:chExt cx="1519058" cy="952078"/>
              </a:xfrm>
            </p:grpSpPr>
            <p:sp>
              <p:nvSpPr>
                <p:cNvPr id="49" name="Rounded Rectangle 64">
                  <a:extLst>
                    <a:ext uri="{FF2B5EF4-FFF2-40B4-BE49-F238E27FC236}">
                      <a16:creationId xmlns:a16="http://schemas.microsoft.com/office/drawing/2014/main" id="{1EDFB519-0E74-0163-A28B-29FAD3079A16}"/>
                    </a:ext>
                  </a:extLst>
                </p:cNvPr>
                <p:cNvSpPr/>
                <p:nvPr/>
              </p:nvSpPr>
              <p:spPr>
                <a:xfrm>
                  <a:off x="3612392" y="1220073"/>
                  <a:ext cx="1519214" cy="948337"/>
                </a:xfrm>
                <a:prstGeom prst="roundRect">
                  <a:avLst>
                    <a:gd name="adj" fmla="val 10000"/>
                  </a:avLst>
                </a:prstGeom>
                <a:solidFill>
                  <a:srgbClr val="FFFFFF">
                    <a:alpha val="90000"/>
                    <a:hueOff val="0"/>
                    <a:satOff val="0"/>
                    <a:lumOff val="0"/>
                    <a:alphaOff val="0"/>
                  </a:srgbClr>
                </a:solidFill>
                <a:ln w="25400" cap="flat" cmpd="sng" algn="ctr">
                  <a:solidFill>
                    <a:srgbClr val="BBE0E3">
                      <a:hueOff val="0"/>
                      <a:satOff val="0"/>
                      <a:lumOff val="0"/>
                      <a:alphaOff val="0"/>
                    </a:srgbClr>
                  </a:solidFill>
                  <a:prstDash val="solid"/>
                </a:ln>
                <a:effectLst/>
              </p:spPr>
              <p:txBody>
                <a:bodyPr anchor="ctr"/>
                <a:lstStyle/>
                <a:p>
                  <a:pPr algn="ctr">
                    <a:defRPr/>
                  </a:pPr>
                  <a:r>
                    <a:rPr lang="en-US" kern="0" dirty="0">
                      <a:solidFill>
                        <a:srgbClr val="000000">
                          <a:hueOff val="0"/>
                          <a:satOff val="0"/>
                          <a:lumOff val="0"/>
                          <a:alphaOff val="0"/>
                        </a:srgbClr>
                      </a:solidFill>
                      <a:ea typeface="ＭＳ Ｐゴシック"/>
                    </a:rPr>
                    <a:t>History Rejected</a:t>
                  </a:r>
                </a:p>
              </p:txBody>
            </p:sp>
            <p:sp>
              <p:nvSpPr>
                <p:cNvPr id="50" name="Rounded Rectangle 4">
                  <a:extLst>
                    <a:ext uri="{FF2B5EF4-FFF2-40B4-BE49-F238E27FC236}">
                      <a16:creationId xmlns:a16="http://schemas.microsoft.com/office/drawing/2014/main" id="{7158ABCB-80C2-A0B5-9973-74DA4EA4018D}"/>
                    </a:ext>
                  </a:extLst>
                </p:cNvPr>
                <p:cNvSpPr/>
                <p:nvPr/>
              </p:nvSpPr>
              <p:spPr>
                <a:xfrm>
                  <a:off x="3655168" y="1216593"/>
                  <a:ext cx="1464020" cy="894395"/>
                </a:xfrm>
                <a:prstGeom prst="rect">
                  <a:avLst/>
                </a:prstGeom>
                <a:noFill/>
                <a:ln>
                  <a:noFill/>
                </a:ln>
                <a:effectLst/>
              </p:spPr>
              <p:txBody>
                <a:bodyPr lIns="80010" tIns="53340" rIns="80010" bIns="53340" spcCol="1270" anchor="ctr"/>
                <a:lstStyle/>
                <a:p>
                  <a:pPr algn="ctr" defTabSz="1866900">
                    <a:lnSpc>
                      <a:spcPct val="90000"/>
                    </a:lnSpc>
                    <a:spcAft>
                      <a:spcPct val="35000"/>
                    </a:spcAft>
                    <a:defRPr/>
                  </a:pPr>
                  <a:endParaRPr lang="en-US" sz="4200" kern="0">
                    <a:solidFill>
                      <a:srgbClr val="000000">
                        <a:hueOff val="0"/>
                        <a:satOff val="0"/>
                        <a:lumOff val="0"/>
                        <a:alphaOff val="0"/>
                      </a:srgbClr>
                    </a:solidFill>
                    <a:ea typeface="ＭＳ Ｐゴシック"/>
                  </a:endParaRPr>
                </a:p>
              </p:txBody>
            </p:sp>
          </p:grpSp>
          <p:grpSp>
            <p:nvGrpSpPr>
              <p:cNvPr id="45" name="Group 20">
                <a:extLst>
                  <a:ext uri="{FF2B5EF4-FFF2-40B4-BE49-F238E27FC236}">
                    <a16:creationId xmlns:a16="http://schemas.microsoft.com/office/drawing/2014/main" id="{4AAD7304-F7C3-EB50-DD78-A08485A2726F}"/>
                  </a:ext>
                </a:extLst>
              </p:cNvPr>
              <p:cNvGrpSpPr>
                <a:grpSpLocks/>
              </p:cNvGrpSpPr>
              <p:nvPr/>
            </p:nvGrpSpPr>
            <p:grpSpPr bwMode="auto">
              <a:xfrm>
                <a:off x="6932551" y="5019368"/>
                <a:ext cx="1747658" cy="868717"/>
                <a:chOff x="3612298" y="1216801"/>
                <a:chExt cx="1519058" cy="952078"/>
              </a:xfrm>
            </p:grpSpPr>
            <p:sp>
              <p:nvSpPr>
                <p:cNvPr id="47" name="Rounded Rectangle 62">
                  <a:extLst>
                    <a:ext uri="{FF2B5EF4-FFF2-40B4-BE49-F238E27FC236}">
                      <a16:creationId xmlns:a16="http://schemas.microsoft.com/office/drawing/2014/main" id="{F2ACA522-91E5-F5D6-ACC5-E07B7E976FB5}"/>
                    </a:ext>
                  </a:extLst>
                </p:cNvPr>
                <p:cNvSpPr/>
                <p:nvPr/>
              </p:nvSpPr>
              <p:spPr>
                <a:xfrm>
                  <a:off x="3612352" y="1220541"/>
                  <a:ext cx="1519214" cy="948338"/>
                </a:xfrm>
                <a:prstGeom prst="roundRect">
                  <a:avLst>
                    <a:gd name="adj" fmla="val 10000"/>
                  </a:avLst>
                </a:prstGeom>
                <a:solidFill>
                  <a:srgbClr val="FFFFFF">
                    <a:alpha val="90000"/>
                    <a:hueOff val="0"/>
                    <a:satOff val="0"/>
                    <a:lumOff val="0"/>
                    <a:alphaOff val="0"/>
                  </a:srgbClr>
                </a:solidFill>
                <a:ln w="25400" cap="flat" cmpd="sng" algn="ctr">
                  <a:solidFill>
                    <a:srgbClr val="BBE0E3">
                      <a:hueOff val="0"/>
                      <a:satOff val="0"/>
                      <a:lumOff val="0"/>
                      <a:alphaOff val="0"/>
                    </a:srgbClr>
                  </a:solidFill>
                  <a:prstDash val="solid"/>
                </a:ln>
                <a:effectLst/>
              </p:spPr>
              <p:txBody>
                <a:bodyPr anchor="ctr"/>
                <a:lstStyle/>
                <a:p>
                  <a:pPr algn="ctr">
                    <a:defRPr/>
                  </a:pPr>
                  <a:r>
                    <a:rPr lang="en-US" kern="0" dirty="0">
                      <a:solidFill>
                        <a:srgbClr val="000000">
                          <a:hueOff val="0"/>
                          <a:satOff val="0"/>
                          <a:lumOff val="0"/>
                          <a:alphaOff val="0"/>
                        </a:srgbClr>
                      </a:solidFill>
                      <a:ea typeface="ＭＳ Ｐゴシック"/>
                    </a:rPr>
                    <a:t>Manually Rejected</a:t>
                  </a:r>
                </a:p>
              </p:txBody>
            </p:sp>
            <p:sp>
              <p:nvSpPr>
                <p:cNvPr id="48" name="Rounded Rectangle 4">
                  <a:extLst>
                    <a:ext uri="{FF2B5EF4-FFF2-40B4-BE49-F238E27FC236}">
                      <a16:creationId xmlns:a16="http://schemas.microsoft.com/office/drawing/2014/main" id="{025499A9-29CC-9508-AEF1-E6B1C4AF2CCD}"/>
                    </a:ext>
                  </a:extLst>
                </p:cNvPr>
                <p:cNvSpPr/>
                <p:nvPr/>
              </p:nvSpPr>
              <p:spPr>
                <a:xfrm>
                  <a:off x="3655127" y="1217061"/>
                  <a:ext cx="1464020" cy="894395"/>
                </a:xfrm>
                <a:prstGeom prst="rect">
                  <a:avLst/>
                </a:prstGeom>
                <a:noFill/>
                <a:ln>
                  <a:noFill/>
                </a:ln>
                <a:effectLst/>
              </p:spPr>
              <p:txBody>
                <a:bodyPr lIns="80010" tIns="53340" rIns="80010" bIns="53340" spcCol="1270" anchor="ctr"/>
                <a:lstStyle/>
                <a:p>
                  <a:pPr algn="ctr" defTabSz="1866900">
                    <a:lnSpc>
                      <a:spcPct val="90000"/>
                    </a:lnSpc>
                    <a:spcAft>
                      <a:spcPct val="35000"/>
                    </a:spcAft>
                    <a:defRPr/>
                  </a:pPr>
                  <a:endParaRPr lang="en-US" sz="4200" kern="0">
                    <a:solidFill>
                      <a:srgbClr val="000000">
                        <a:hueOff val="0"/>
                        <a:satOff val="0"/>
                        <a:lumOff val="0"/>
                        <a:alphaOff val="0"/>
                      </a:srgbClr>
                    </a:solidFill>
                    <a:ea typeface="ＭＳ Ｐゴシック"/>
                  </a:endParaRPr>
                </a:p>
              </p:txBody>
            </p:sp>
          </p:grpSp>
          <p:sp>
            <p:nvSpPr>
              <p:cNvPr id="46" name="Straight Connector 3">
                <a:extLst>
                  <a:ext uri="{FF2B5EF4-FFF2-40B4-BE49-F238E27FC236}">
                    <a16:creationId xmlns:a16="http://schemas.microsoft.com/office/drawing/2014/main" id="{DB6CF116-2916-6AFF-381E-A54F44B333C9}"/>
                  </a:ext>
                </a:extLst>
              </p:cNvPr>
              <p:cNvSpPr>
                <a:spLocks/>
              </p:cNvSpPr>
              <p:nvPr/>
            </p:nvSpPr>
            <p:spPr bwMode="auto">
              <a:xfrm>
                <a:off x="6704013" y="4751282"/>
                <a:ext cx="190500" cy="712883"/>
              </a:xfrm>
              <a:custGeom>
                <a:avLst/>
                <a:gdLst>
                  <a:gd name="T0" fmla="*/ 0 w 190500"/>
                  <a:gd name="T1" fmla="*/ 0 h 712883"/>
                  <a:gd name="T2" fmla="*/ 0 w 190500"/>
                  <a:gd name="T3" fmla="*/ 712058 h 712883"/>
                  <a:gd name="T4" fmla="*/ 189882 w 190500"/>
                  <a:gd name="T5" fmla="*/ 712058 h 712883"/>
                  <a:gd name="T6" fmla="*/ 0 60000 65536"/>
                  <a:gd name="T7" fmla="*/ 0 60000 65536"/>
                  <a:gd name="T8" fmla="*/ 0 60000 65536"/>
                  <a:gd name="T9" fmla="*/ 0 w 190500"/>
                  <a:gd name="T10" fmla="*/ 0 h 712883"/>
                  <a:gd name="T11" fmla="*/ 190500 w 190500"/>
                  <a:gd name="T12" fmla="*/ 712883 h 712883"/>
                </a:gdLst>
                <a:ahLst/>
                <a:cxnLst>
                  <a:cxn ang="T6">
                    <a:pos x="T0" y="T1"/>
                  </a:cxn>
                  <a:cxn ang="T7">
                    <a:pos x="T2" y="T3"/>
                  </a:cxn>
                  <a:cxn ang="T8">
                    <a:pos x="T4" y="T5"/>
                  </a:cxn>
                </a:cxnLst>
                <a:rect l="T9" t="T10" r="T11" b="T12"/>
                <a:pathLst>
                  <a:path w="190500" h="712883">
                    <a:moveTo>
                      <a:pt x="0" y="0"/>
                    </a:moveTo>
                    <a:lnTo>
                      <a:pt x="0" y="712058"/>
                    </a:lnTo>
                    <a:lnTo>
                      <a:pt x="189882" y="712058"/>
                    </a:lnTo>
                  </a:path>
                </a:pathLst>
              </a:custGeom>
              <a:noFill/>
              <a:ln w="25400" cap="flat" cmpd="sng" algn="ctr">
                <a:solidFill>
                  <a:srgbClr val="94B2B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a:solidFill>
                    <a:srgbClr val="141313"/>
                  </a:solidFill>
                  <a:latin typeface="Frutiger 55 Roman" pitchFamily="34" charset="0"/>
                  <a:ea typeface="ＭＳ Ｐゴシック" panose="020B0600070205080204" pitchFamily="34" charset="-128"/>
                </a:endParaRPr>
              </a:p>
            </p:txBody>
          </p:sp>
        </p:grpSp>
        <p:grpSp>
          <p:nvGrpSpPr>
            <p:cNvPr id="6" name="Group 25">
              <a:extLst>
                <a:ext uri="{FF2B5EF4-FFF2-40B4-BE49-F238E27FC236}">
                  <a16:creationId xmlns:a16="http://schemas.microsoft.com/office/drawing/2014/main" id="{40249F6B-5717-3EEB-235C-8117822DA0D5}"/>
                </a:ext>
              </a:extLst>
            </p:cNvPr>
            <p:cNvGrpSpPr>
              <a:grpSpLocks/>
            </p:cNvGrpSpPr>
            <p:nvPr/>
          </p:nvGrpSpPr>
          <p:grpSpPr bwMode="auto">
            <a:xfrm>
              <a:off x="3276600" y="1676400"/>
              <a:ext cx="2590800" cy="3948113"/>
              <a:chOff x="6096000" y="1939439"/>
              <a:chExt cx="2590800" cy="3948646"/>
            </a:xfrm>
          </p:grpSpPr>
          <p:grpSp>
            <p:nvGrpSpPr>
              <p:cNvPr id="25" name="Group 24">
                <a:extLst>
                  <a:ext uri="{FF2B5EF4-FFF2-40B4-BE49-F238E27FC236}">
                    <a16:creationId xmlns:a16="http://schemas.microsoft.com/office/drawing/2014/main" id="{90CBE6E9-4985-1738-1516-DB63FAE64172}"/>
                  </a:ext>
                </a:extLst>
              </p:cNvPr>
              <p:cNvGrpSpPr/>
              <p:nvPr/>
            </p:nvGrpSpPr>
            <p:grpSpPr>
              <a:xfrm>
                <a:off x="6096000" y="1939439"/>
                <a:ext cx="1898823" cy="949411"/>
                <a:chOff x="3247252" y="2229"/>
                <a:chExt cx="1898823" cy="949411"/>
              </a:xfrm>
              <a:solidFill>
                <a:srgbClr val="08116E"/>
              </a:solidFill>
            </p:grpSpPr>
            <p:sp>
              <p:nvSpPr>
                <p:cNvPr id="38" name="Rounded Rectangle 84">
                  <a:extLst>
                    <a:ext uri="{FF2B5EF4-FFF2-40B4-BE49-F238E27FC236}">
                      <a16:creationId xmlns:a16="http://schemas.microsoft.com/office/drawing/2014/main" id="{ACEBD56E-955A-4808-E9B1-41EF162344CC}"/>
                    </a:ext>
                  </a:extLst>
                </p:cNvPr>
                <p:cNvSpPr/>
                <p:nvPr/>
              </p:nvSpPr>
              <p:spPr>
                <a:xfrm>
                  <a:off x="3247252" y="2229"/>
                  <a:ext cx="1898823" cy="949411"/>
                </a:xfrm>
                <a:prstGeom prst="roundRect">
                  <a:avLst>
                    <a:gd name="adj" fmla="val 10000"/>
                  </a:avLst>
                </a:prstGeom>
                <a:grpFill/>
                <a:ln w="25400" cap="flat" cmpd="sng" algn="ctr">
                  <a:solidFill>
                    <a:srgbClr val="FFFFFF">
                      <a:hueOff val="0"/>
                      <a:satOff val="0"/>
                      <a:lumOff val="0"/>
                      <a:alphaOff val="0"/>
                    </a:srgbClr>
                  </a:solidFill>
                  <a:prstDash val="solid"/>
                </a:ln>
                <a:effectLst/>
              </p:spPr>
              <p:txBody>
                <a:bodyPr/>
                <a:lstStyle/>
                <a:p>
                  <a:endParaRPr lang="en-US"/>
                </a:p>
              </p:txBody>
            </p:sp>
            <p:sp>
              <p:nvSpPr>
                <p:cNvPr id="39" name="Rounded Rectangle 4">
                  <a:extLst>
                    <a:ext uri="{FF2B5EF4-FFF2-40B4-BE49-F238E27FC236}">
                      <a16:creationId xmlns:a16="http://schemas.microsoft.com/office/drawing/2014/main" id="{11454056-9AAF-30C8-3F36-3FC3552E38AF}"/>
                    </a:ext>
                  </a:extLst>
                </p:cNvPr>
                <p:cNvSpPr/>
                <p:nvPr/>
              </p:nvSpPr>
              <p:spPr>
                <a:xfrm>
                  <a:off x="3275059" y="30036"/>
                  <a:ext cx="1843209" cy="893797"/>
                </a:xfrm>
                <a:prstGeom prst="rect">
                  <a:avLst/>
                </a:prstGeom>
                <a:grpFill/>
                <a:ln>
                  <a:noFill/>
                </a:ln>
                <a:effectLst/>
              </p:spPr>
              <p:txBody>
                <a:bodyPr lIns="100965" tIns="67310" rIns="100965" bIns="67310" spcCol="1270" anchor="ctr"/>
                <a:lstStyle/>
                <a:p>
                  <a:pPr algn="ctr" defTabSz="2355850">
                    <a:lnSpc>
                      <a:spcPct val="90000"/>
                    </a:lnSpc>
                    <a:spcAft>
                      <a:spcPct val="35000"/>
                    </a:spcAft>
                    <a:defRPr/>
                  </a:pPr>
                  <a:r>
                    <a:rPr lang="en-US" sz="2800" kern="0" dirty="0">
                      <a:solidFill>
                        <a:srgbClr val="FFFFFF"/>
                      </a:solidFill>
                      <a:ea typeface="ＭＳ Ｐゴシック"/>
                    </a:rPr>
                    <a:t>May be Eligible</a:t>
                  </a:r>
                </a:p>
              </p:txBody>
            </p:sp>
          </p:grpSp>
          <p:sp>
            <p:nvSpPr>
              <p:cNvPr id="26" name="Straight Connector 3">
                <a:extLst>
                  <a:ext uri="{FF2B5EF4-FFF2-40B4-BE49-F238E27FC236}">
                    <a16:creationId xmlns:a16="http://schemas.microsoft.com/office/drawing/2014/main" id="{A3763125-17CC-A061-5C15-78D9054EFCD2}"/>
                  </a:ext>
                </a:extLst>
              </p:cNvPr>
              <p:cNvSpPr>
                <a:spLocks/>
              </p:cNvSpPr>
              <p:nvPr/>
            </p:nvSpPr>
            <p:spPr bwMode="auto">
              <a:xfrm>
                <a:off x="6708775" y="2888892"/>
                <a:ext cx="168275" cy="1670275"/>
              </a:xfrm>
              <a:custGeom>
                <a:avLst/>
                <a:gdLst>
                  <a:gd name="T0" fmla="*/ 0 w 168275"/>
                  <a:gd name="T1" fmla="*/ 0 h 1670275"/>
                  <a:gd name="T2" fmla="*/ 0 w 168275"/>
                  <a:gd name="T3" fmla="*/ 1898823 h 1670275"/>
                  <a:gd name="T4" fmla="*/ 189882 w 168275"/>
                  <a:gd name="T5" fmla="*/ 1898823 h 1670275"/>
                  <a:gd name="T6" fmla="*/ 0 60000 65536"/>
                  <a:gd name="T7" fmla="*/ 0 60000 65536"/>
                  <a:gd name="T8" fmla="*/ 0 60000 65536"/>
                  <a:gd name="T9" fmla="*/ 0 w 168275"/>
                  <a:gd name="T10" fmla="*/ 0 h 1670275"/>
                  <a:gd name="T11" fmla="*/ 168275 w 168275"/>
                  <a:gd name="T12" fmla="*/ 1670275 h 1670275"/>
                </a:gdLst>
                <a:ahLst/>
                <a:cxnLst>
                  <a:cxn ang="T6">
                    <a:pos x="T0" y="T1"/>
                  </a:cxn>
                  <a:cxn ang="T7">
                    <a:pos x="T2" y="T3"/>
                  </a:cxn>
                  <a:cxn ang="T8">
                    <a:pos x="T4" y="T5"/>
                  </a:cxn>
                </a:cxnLst>
                <a:rect l="T9" t="T10" r="T11" b="T12"/>
                <a:pathLst>
                  <a:path w="168275" h="1670275">
                    <a:moveTo>
                      <a:pt x="0" y="0"/>
                    </a:moveTo>
                    <a:lnTo>
                      <a:pt x="0" y="1898823"/>
                    </a:lnTo>
                    <a:lnTo>
                      <a:pt x="189882" y="1898823"/>
                    </a:lnTo>
                  </a:path>
                </a:pathLst>
              </a:custGeom>
              <a:noFill/>
              <a:ln w="25400" cap="flat" cmpd="sng" algn="ctr">
                <a:solidFill>
                  <a:srgbClr val="94B2B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a:solidFill>
                    <a:srgbClr val="141313"/>
                  </a:solidFill>
                  <a:latin typeface="Frutiger 55 Roman" pitchFamily="34" charset="0"/>
                  <a:ea typeface="ＭＳ Ｐゴシック" panose="020B0600070205080204" pitchFamily="34" charset="-128"/>
                </a:endParaRPr>
              </a:p>
            </p:txBody>
          </p:sp>
          <p:sp>
            <p:nvSpPr>
              <p:cNvPr id="27" name="Straight Connector 3">
                <a:extLst>
                  <a:ext uri="{FF2B5EF4-FFF2-40B4-BE49-F238E27FC236}">
                    <a16:creationId xmlns:a16="http://schemas.microsoft.com/office/drawing/2014/main" id="{B0C8021D-CAD5-2526-4050-B96E26277A1D}"/>
                  </a:ext>
                </a:extLst>
              </p:cNvPr>
              <p:cNvSpPr>
                <a:spLocks/>
              </p:cNvSpPr>
              <p:nvPr/>
            </p:nvSpPr>
            <p:spPr bwMode="auto">
              <a:xfrm>
                <a:off x="6704013" y="2904769"/>
                <a:ext cx="188912" cy="712884"/>
              </a:xfrm>
              <a:custGeom>
                <a:avLst/>
                <a:gdLst>
                  <a:gd name="T0" fmla="*/ 0 w 188912"/>
                  <a:gd name="T1" fmla="*/ 0 h 712884"/>
                  <a:gd name="T2" fmla="*/ 0 w 188912"/>
                  <a:gd name="T3" fmla="*/ 712058 h 712884"/>
                  <a:gd name="T4" fmla="*/ 189882 w 188912"/>
                  <a:gd name="T5" fmla="*/ 712058 h 712884"/>
                  <a:gd name="T6" fmla="*/ 0 60000 65536"/>
                  <a:gd name="T7" fmla="*/ 0 60000 65536"/>
                  <a:gd name="T8" fmla="*/ 0 60000 65536"/>
                  <a:gd name="T9" fmla="*/ 0 w 188912"/>
                  <a:gd name="T10" fmla="*/ 0 h 712884"/>
                  <a:gd name="T11" fmla="*/ 188912 w 188912"/>
                  <a:gd name="T12" fmla="*/ 712884 h 712884"/>
                </a:gdLst>
                <a:ahLst/>
                <a:cxnLst>
                  <a:cxn ang="T6">
                    <a:pos x="T0" y="T1"/>
                  </a:cxn>
                  <a:cxn ang="T7">
                    <a:pos x="T2" y="T3"/>
                  </a:cxn>
                  <a:cxn ang="T8">
                    <a:pos x="T4" y="T5"/>
                  </a:cxn>
                </a:cxnLst>
                <a:rect l="T9" t="T10" r="T11" b="T12"/>
                <a:pathLst>
                  <a:path w="188912" h="712884">
                    <a:moveTo>
                      <a:pt x="0" y="0"/>
                    </a:moveTo>
                    <a:lnTo>
                      <a:pt x="0" y="712058"/>
                    </a:lnTo>
                    <a:lnTo>
                      <a:pt x="189882" y="712058"/>
                    </a:lnTo>
                  </a:path>
                </a:pathLst>
              </a:custGeom>
              <a:noFill/>
              <a:ln w="25400" cap="flat" cmpd="sng" algn="ctr">
                <a:solidFill>
                  <a:srgbClr val="94B2B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a:solidFill>
                    <a:srgbClr val="141313"/>
                  </a:solidFill>
                  <a:latin typeface="Frutiger 55 Roman" pitchFamily="34" charset="0"/>
                  <a:ea typeface="ＭＳ Ｐゴシック" panose="020B0600070205080204" pitchFamily="34" charset="-128"/>
                </a:endParaRPr>
              </a:p>
            </p:txBody>
          </p:sp>
          <p:grpSp>
            <p:nvGrpSpPr>
              <p:cNvPr id="28" name="Group 29">
                <a:extLst>
                  <a:ext uri="{FF2B5EF4-FFF2-40B4-BE49-F238E27FC236}">
                    <a16:creationId xmlns:a16="http://schemas.microsoft.com/office/drawing/2014/main" id="{320F701C-94F1-37B9-7FD8-52E0DEC4F508}"/>
                  </a:ext>
                </a:extLst>
              </p:cNvPr>
              <p:cNvGrpSpPr>
                <a:grpSpLocks/>
              </p:cNvGrpSpPr>
              <p:nvPr/>
            </p:nvGrpSpPr>
            <p:grpSpPr bwMode="auto">
              <a:xfrm>
                <a:off x="6939142" y="3124951"/>
                <a:ext cx="1747658" cy="900151"/>
                <a:chOff x="3627017" y="1188994"/>
                <a:chExt cx="1519058" cy="949411"/>
              </a:xfrm>
            </p:grpSpPr>
            <p:sp>
              <p:nvSpPr>
                <p:cNvPr id="36" name="Rounded Rectangle 82">
                  <a:extLst>
                    <a:ext uri="{FF2B5EF4-FFF2-40B4-BE49-F238E27FC236}">
                      <a16:creationId xmlns:a16="http://schemas.microsoft.com/office/drawing/2014/main" id="{63510C0F-13F7-C10E-E310-0A6B19C58AAE}"/>
                    </a:ext>
                  </a:extLst>
                </p:cNvPr>
                <p:cNvSpPr/>
                <p:nvPr/>
              </p:nvSpPr>
              <p:spPr>
                <a:xfrm>
                  <a:off x="3626861" y="1189533"/>
                  <a:ext cx="1519214" cy="949499"/>
                </a:xfrm>
                <a:prstGeom prst="roundRect">
                  <a:avLst>
                    <a:gd name="adj" fmla="val 10000"/>
                  </a:avLst>
                </a:prstGeom>
                <a:solidFill>
                  <a:srgbClr val="FFFFFF">
                    <a:alpha val="90000"/>
                    <a:hueOff val="0"/>
                    <a:satOff val="0"/>
                    <a:lumOff val="0"/>
                    <a:alphaOff val="0"/>
                  </a:srgbClr>
                </a:solidFill>
                <a:ln w="25400" cap="flat" cmpd="sng" algn="ctr">
                  <a:solidFill>
                    <a:srgbClr val="BBE0E3">
                      <a:hueOff val="0"/>
                      <a:satOff val="0"/>
                      <a:lumOff val="0"/>
                      <a:alphaOff val="0"/>
                    </a:srgbClr>
                  </a:solidFill>
                  <a:prstDash val="solid"/>
                </a:ln>
                <a:effectLst/>
              </p:spPr>
              <p:txBody>
                <a:bodyPr anchor="ctr"/>
                <a:lstStyle/>
                <a:p>
                  <a:pPr algn="ctr">
                    <a:defRPr/>
                  </a:pPr>
                  <a:r>
                    <a:rPr lang="en-US" kern="0" dirty="0">
                      <a:solidFill>
                        <a:srgbClr val="000000">
                          <a:hueOff val="0"/>
                          <a:satOff val="0"/>
                          <a:lumOff val="0"/>
                          <a:alphaOff val="0"/>
                        </a:srgbClr>
                      </a:solidFill>
                      <a:ea typeface="ＭＳ Ｐゴシック"/>
                    </a:rPr>
                    <a:t>Possible Match</a:t>
                  </a:r>
                </a:p>
              </p:txBody>
            </p:sp>
            <p:sp>
              <p:nvSpPr>
                <p:cNvPr id="37" name="Rounded Rectangle 4">
                  <a:extLst>
                    <a:ext uri="{FF2B5EF4-FFF2-40B4-BE49-F238E27FC236}">
                      <a16:creationId xmlns:a16="http://schemas.microsoft.com/office/drawing/2014/main" id="{BCF0AA52-E78F-053A-9EAD-E740B76678E4}"/>
                    </a:ext>
                  </a:extLst>
                </p:cNvPr>
                <p:cNvSpPr/>
                <p:nvPr/>
              </p:nvSpPr>
              <p:spPr>
                <a:xfrm>
                  <a:off x="3654458" y="1218001"/>
                  <a:ext cx="1464020" cy="892563"/>
                </a:xfrm>
                <a:prstGeom prst="rect">
                  <a:avLst/>
                </a:prstGeom>
                <a:noFill/>
                <a:ln>
                  <a:noFill/>
                </a:ln>
                <a:effectLst/>
              </p:spPr>
              <p:txBody>
                <a:bodyPr lIns="80010" tIns="53340" rIns="80010" bIns="53340" spcCol="1270" anchor="ctr"/>
                <a:lstStyle/>
                <a:p>
                  <a:pPr algn="ctr" defTabSz="1866900">
                    <a:lnSpc>
                      <a:spcPct val="90000"/>
                    </a:lnSpc>
                    <a:spcAft>
                      <a:spcPct val="35000"/>
                    </a:spcAft>
                    <a:defRPr/>
                  </a:pPr>
                  <a:endParaRPr lang="en-US" sz="4200" kern="0">
                    <a:solidFill>
                      <a:srgbClr val="000000">
                        <a:hueOff val="0"/>
                        <a:satOff val="0"/>
                        <a:lumOff val="0"/>
                        <a:alphaOff val="0"/>
                      </a:srgbClr>
                    </a:solidFill>
                    <a:ea typeface="ＭＳ Ｐゴシック"/>
                  </a:endParaRPr>
                </a:p>
              </p:txBody>
            </p:sp>
          </p:grpSp>
          <p:grpSp>
            <p:nvGrpSpPr>
              <p:cNvPr id="29" name="Group 30">
                <a:extLst>
                  <a:ext uri="{FF2B5EF4-FFF2-40B4-BE49-F238E27FC236}">
                    <a16:creationId xmlns:a16="http://schemas.microsoft.com/office/drawing/2014/main" id="{C360BB8D-14A5-84E2-C279-2F97BC2E38B8}"/>
                  </a:ext>
                </a:extLst>
              </p:cNvPr>
              <p:cNvGrpSpPr>
                <a:grpSpLocks/>
              </p:cNvGrpSpPr>
              <p:nvPr/>
            </p:nvGrpSpPr>
            <p:grpSpPr bwMode="auto">
              <a:xfrm>
                <a:off x="6937267" y="4078281"/>
                <a:ext cx="1747658" cy="868717"/>
                <a:chOff x="3612298" y="1216801"/>
                <a:chExt cx="1519058" cy="952078"/>
              </a:xfrm>
            </p:grpSpPr>
            <p:sp>
              <p:nvSpPr>
                <p:cNvPr id="34" name="Rounded Rectangle 80">
                  <a:extLst>
                    <a:ext uri="{FF2B5EF4-FFF2-40B4-BE49-F238E27FC236}">
                      <a16:creationId xmlns:a16="http://schemas.microsoft.com/office/drawing/2014/main" id="{986AA3FC-7134-A434-0B7F-BD20F7EF054B}"/>
                    </a:ext>
                  </a:extLst>
                </p:cNvPr>
                <p:cNvSpPr/>
                <p:nvPr/>
              </p:nvSpPr>
              <p:spPr>
                <a:xfrm>
                  <a:off x="3612392" y="1220073"/>
                  <a:ext cx="1519214" cy="948337"/>
                </a:xfrm>
                <a:prstGeom prst="roundRect">
                  <a:avLst>
                    <a:gd name="adj" fmla="val 10000"/>
                  </a:avLst>
                </a:prstGeom>
                <a:solidFill>
                  <a:srgbClr val="FFFFFF">
                    <a:alpha val="90000"/>
                    <a:hueOff val="0"/>
                    <a:satOff val="0"/>
                    <a:lumOff val="0"/>
                    <a:alphaOff val="0"/>
                  </a:srgbClr>
                </a:solidFill>
                <a:ln w="25400" cap="flat" cmpd="sng" algn="ctr">
                  <a:solidFill>
                    <a:srgbClr val="BBE0E3">
                      <a:hueOff val="0"/>
                      <a:satOff val="0"/>
                      <a:lumOff val="0"/>
                      <a:alphaOff val="0"/>
                    </a:srgbClr>
                  </a:solidFill>
                  <a:prstDash val="solid"/>
                </a:ln>
                <a:effectLst/>
              </p:spPr>
              <p:txBody>
                <a:bodyPr anchor="ctr"/>
                <a:lstStyle/>
                <a:p>
                  <a:pPr algn="ctr">
                    <a:defRPr/>
                  </a:pPr>
                  <a:r>
                    <a:rPr lang="en-US" kern="0" dirty="0">
                      <a:solidFill>
                        <a:srgbClr val="000000">
                          <a:hueOff val="0"/>
                          <a:satOff val="0"/>
                          <a:lumOff val="0"/>
                          <a:alphaOff val="0"/>
                        </a:srgbClr>
                      </a:solidFill>
                      <a:ea typeface="ＭＳ Ｐゴシック"/>
                    </a:rPr>
                    <a:t>Duplicate Match</a:t>
                  </a:r>
                </a:p>
              </p:txBody>
            </p:sp>
            <p:sp>
              <p:nvSpPr>
                <p:cNvPr id="35" name="Rounded Rectangle 4">
                  <a:extLst>
                    <a:ext uri="{FF2B5EF4-FFF2-40B4-BE49-F238E27FC236}">
                      <a16:creationId xmlns:a16="http://schemas.microsoft.com/office/drawing/2014/main" id="{B2C0F3DF-2EF2-6AFE-5F51-3BA0FAAECF97}"/>
                    </a:ext>
                  </a:extLst>
                </p:cNvPr>
                <p:cNvSpPr/>
                <p:nvPr/>
              </p:nvSpPr>
              <p:spPr>
                <a:xfrm>
                  <a:off x="3655168" y="1216593"/>
                  <a:ext cx="1464020" cy="894395"/>
                </a:xfrm>
                <a:prstGeom prst="rect">
                  <a:avLst/>
                </a:prstGeom>
                <a:noFill/>
                <a:ln>
                  <a:noFill/>
                </a:ln>
                <a:effectLst/>
              </p:spPr>
              <p:txBody>
                <a:bodyPr lIns="80010" tIns="53340" rIns="80010" bIns="53340" spcCol="1270" anchor="ctr"/>
                <a:lstStyle/>
                <a:p>
                  <a:pPr algn="ctr" defTabSz="1866900">
                    <a:lnSpc>
                      <a:spcPct val="90000"/>
                    </a:lnSpc>
                    <a:spcAft>
                      <a:spcPct val="35000"/>
                    </a:spcAft>
                    <a:defRPr/>
                  </a:pPr>
                  <a:endParaRPr lang="en-US" sz="4200" kern="0">
                    <a:solidFill>
                      <a:srgbClr val="000000">
                        <a:hueOff val="0"/>
                        <a:satOff val="0"/>
                        <a:lumOff val="0"/>
                        <a:alphaOff val="0"/>
                      </a:srgbClr>
                    </a:solidFill>
                    <a:ea typeface="ＭＳ Ｐゴシック"/>
                  </a:endParaRPr>
                </a:p>
              </p:txBody>
            </p:sp>
          </p:grpSp>
          <p:grpSp>
            <p:nvGrpSpPr>
              <p:cNvPr id="30" name="Group 31">
                <a:extLst>
                  <a:ext uri="{FF2B5EF4-FFF2-40B4-BE49-F238E27FC236}">
                    <a16:creationId xmlns:a16="http://schemas.microsoft.com/office/drawing/2014/main" id="{824B2F1D-A698-6474-93CB-BCDA9AD7140D}"/>
                  </a:ext>
                </a:extLst>
              </p:cNvPr>
              <p:cNvGrpSpPr>
                <a:grpSpLocks/>
              </p:cNvGrpSpPr>
              <p:nvPr/>
            </p:nvGrpSpPr>
            <p:grpSpPr bwMode="auto">
              <a:xfrm>
                <a:off x="6932551" y="5019368"/>
                <a:ext cx="1747658" cy="868717"/>
                <a:chOff x="3612298" y="1216801"/>
                <a:chExt cx="1519058" cy="952078"/>
              </a:xfrm>
            </p:grpSpPr>
            <p:sp>
              <p:nvSpPr>
                <p:cNvPr id="32" name="Rounded Rectangle 78">
                  <a:extLst>
                    <a:ext uri="{FF2B5EF4-FFF2-40B4-BE49-F238E27FC236}">
                      <a16:creationId xmlns:a16="http://schemas.microsoft.com/office/drawing/2014/main" id="{A3715A02-CED3-984A-B9F5-39102E1A9988}"/>
                    </a:ext>
                  </a:extLst>
                </p:cNvPr>
                <p:cNvSpPr/>
                <p:nvPr/>
              </p:nvSpPr>
              <p:spPr>
                <a:xfrm>
                  <a:off x="3612352" y="1220541"/>
                  <a:ext cx="1519214" cy="948338"/>
                </a:xfrm>
                <a:prstGeom prst="roundRect">
                  <a:avLst>
                    <a:gd name="adj" fmla="val 10000"/>
                  </a:avLst>
                </a:prstGeom>
                <a:solidFill>
                  <a:srgbClr val="FFFFFF">
                    <a:alpha val="90000"/>
                    <a:hueOff val="0"/>
                    <a:satOff val="0"/>
                    <a:lumOff val="0"/>
                    <a:alphaOff val="0"/>
                  </a:srgbClr>
                </a:solidFill>
                <a:ln w="25400" cap="flat" cmpd="sng" algn="ctr">
                  <a:solidFill>
                    <a:srgbClr val="BBE0E3">
                      <a:hueOff val="0"/>
                      <a:satOff val="0"/>
                      <a:lumOff val="0"/>
                      <a:alphaOff val="0"/>
                    </a:srgbClr>
                  </a:solidFill>
                  <a:prstDash val="solid"/>
                </a:ln>
                <a:effectLst/>
              </p:spPr>
              <p:txBody>
                <a:bodyPr anchor="ctr"/>
                <a:lstStyle/>
                <a:p>
                  <a:pPr algn="ctr">
                    <a:defRPr/>
                  </a:pPr>
                  <a:r>
                    <a:rPr lang="en-US" kern="0" dirty="0">
                      <a:solidFill>
                        <a:srgbClr val="000000">
                          <a:hueOff val="0"/>
                          <a:satOff val="0"/>
                          <a:lumOff val="0"/>
                          <a:alphaOff val="0"/>
                        </a:srgbClr>
                      </a:solidFill>
                      <a:ea typeface="ＭＳ Ｐゴシック"/>
                    </a:rPr>
                    <a:t>Review Needed</a:t>
                  </a:r>
                </a:p>
              </p:txBody>
            </p:sp>
            <p:sp>
              <p:nvSpPr>
                <p:cNvPr id="33" name="Rounded Rectangle 4">
                  <a:extLst>
                    <a:ext uri="{FF2B5EF4-FFF2-40B4-BE49-F238E27FC236}">
                      <a16:creationId xmlns:a16="http://schemas.microsoft.com/office/drawing/2014/main" id="{36E054F1-3873-8F8F-6C69-DB0367D73CC2}"/>
                    </a:ext>
                  </a:extLst>
                </p:cNvPr>
                <p:cNvSpPr/>
                <p:nvPr/>
              </p:nvSpPr>
              <p:spPr>
                <a:xfrm>
                  <a:off x="3655127" y="1217061"/>
                  <a:ext cx="1464020" cy="894395"/>
                </a:xfrm>
                <a:prstGeom prst="rect">
                  <a:avLst/>
                </a:prstGeom>
                <a:noFill/>
                <a:ln>
                  <a:noFill/>
                </a:ln>
                <a:effectLst/>
              </p:spPr>
              <p:txBody>
                <a:bodyPr lIns="80010" tIns="53340" rIns="80010" bIns="53340" spcCol="1270" anchor="ctr"/>
                <a:lstStyle/>
                <a:p>
                  <a:pPr algn="ctr" defTabSz="1866900">
                    <a:lnSpc>
                      <a:spcPct val="90000"/>
                    </a:lnSpc>
                    <a:spcAft>
                      <a:spcPct val="35000"/>
                    </a:spcAft>
                    <a:defRPr/>
                  </a:pPr>
                  <a:endParaRPr lang="en-US" sz="4200" kern="0">
                    <a:solidFill>
                      <a:srgbClr val="000000">
                        <a:hueOff val="0"/>
                        <a:satOff val="0"/>
                        <a:lumOff val="0"/>
                        <a:alphaOff val="0"/>
                      </a:srgbClr>
                    </a:solidFill>
                    <a:ea typeface="ＭＳ Ｐゴシック"/>
                  </a:endParaRPr>
                </a:p>
              </p:txBody>
            </p:sp>
          </p:grpSp>
          <p:sp>
            <p:nvSpPr>
              <p:cNvPr id="31" name="Straight Connector 3">
                <a:extLst>
                  <a:ext uri="{FF2B5EF4-FFF2-40B4-BE49-F238E27FC236}">
                    <a16:creationId xmlns:a16="http://schemas.microsoft.com/office/drawing/2014/main" id="{8E7AE7F8-C7D2-D85B-1EC1-36998561876F}"/>
                  </a:ext>
                </a:extLst>
              </p:cNvPr>
              <p:cNvSpPr>
                <a:spLocks/>
              </p:cNvSpPr>
              <p:nvPr/>
            </p:nvSpPr>
            <p:spPr bwMode="auto">
              <a:xfrm>
                <a:off x="6704013" y="4751282"/>
                <a:ext cx="190500" cy="712883"/>
              </a:xfrm>
              <a:custGeom>
                <a:avLst/>
                <a:gdLst>
                  <a:gd name="T0" fmla="*/ 0 w 190500"/>
                  <a:gd name="T1" fmla="*/ 0 h 712883"/>
                  <a:gd name="T2" fmla="*/ 0 w 190500"/>
                  <a:gd name="T3" fmla="*/ 712058 h 712883"/>
                  <a:gd name="T4" fmla="*/ 189882 w 190500"/>
                  <a:gd name="T5" fmla="*/ 712058 h 712883"/>
                  <a:gd name="T6" fmla="*/ 0 60000 65536"/>
                  <a:gd name="T7" fmla="*/ 0 60000 65536"/>
                  <a:gd name="T8" fmla="*/ 0 60000 65536"/>
                  <a:gd name="T9" fmla="*/ 0 w 190500"/>
                  <a:gd name="T10" fmla="*/ 0 h 712883"/>
                  <a:gd name="T11" fmla="*/ 190500 w 190500"/>
                  <a:gd name="T12" fmla="*/ 712883 h 712883"/>
                </a:gdLst>
                <a:ahLst/>
                <a:cxnLst>
                  <a:cxn ang="T6">
                    <a:pos x="T0" y="T1"/>
                  </a:cxn>
                  <a:cxn ang="T7">
                    <a:pos x="T2" y="T3"/>
                  </a:cxn>
                  <a:cxn ang="T8">
                    <a:pos x="T4" y="T5"/>
                  </a:cxn>
                </a:cxnLst>
                <a:rect l="T9" t="T10" r="T11" b="T12"/>
                <a:pathLst>
                  <a:path w="190500" h="712883">
                    <a:moveTo>
                      <a:pt x="0" y="0"/>
                    </a:moveTo>
                    <a:lnTo>
                      <a:pt x="0" y="712058"/>
                    </a:lnTo>
                    <a:lnTo>
                      <a:pt x="189882" y="712058"/>
                    </a:lnTo>
                  </a:path>
                </a:pathLst>
              </a:custGeom>
              <a:noFill/>
              <a:ln w="25400" cap="flat" cmpd="sng" algn="ctr">
                <a:solidFill>
                  <a:srgbClr val="94B2B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a:solidFill>
                    <a:srgbClr val="141313"/>
                  </a:solidFill>
                  <a:latin typeface="Frutiger 55 Roman" pitchFamily="34" charset="0"/>
                  <a:ea typeface="ＭＳ Ｐゴシック" panose="020B0600070205080204" pitchFamily="34" charset="-128"/>
                </a:endParaRPr>
              </a:p>
            </p:txBody>
          </p:sp>
        </p:grpSp>
        <p:grpSp>
          <p:nvGrpSpPr>
            <p:cNvPr id="7" name="Group 41">
              <a:extLst>
                <a:ext uri="{FF2B5EF4-FFF2-40B4-BE49-F238E27FC236}">
                  <a16:creationId xmlns:a16="http://schemas.microsoft.com/office/drawing/2014/main" id="{F872CA28-0336-D751-3214-91F53692F07B}"/>
                </a:ext>
              </a:extLst>
            </p:cNvPr>
            <p:cNvGrpSpPr>
              <a:grpSpLocks/>
            </p:cNvGrpSpPr>
            <p:nvPr/>
          </p:nvGrpSpPr>
          <p:grpSpPr bwMode="auto">
            <a:xfrm>
              <a:off x="527050" y="1676400"/>
              <a:ext cx="2590800" cy="3948113"/>
              <a:chOff x="6096000" y="1939439"/>
              <a:chExt cx="2590800" cy="3948646"/>
            </a:xfrm>
          </p:grpSpPr>
          <p:grpSp>
            <p:nvGrpSpPr>
              <p:cNvPr id="8" name="Group 7">
                <a:extLst>
                  <a:ext uri="{FF2B5EF4-FFF2-40B4-BE49-F238E27FC236}">
                    <a16:creationId xmlns:a16="http://schemas.microsoft.com/office/drawing/2014/main" id="{7E1821F8-7EF1-0031-5998-F7EF7ACF2563}"/>
                  </a:ext>
                </a:extLst>
              </p:cNvPr>
              <p:cNvGrpSpPr/>
              <p:nvPr/>
            </p:nvGrpSpPr>
            <p:grpSpPr>
              <a:xfrm>
                <a:off x="6096000" y="1939439"/>
                <a:ext cx="1898823" cy="949411"/>
                <a:chOff x="3247252" y="2229"/>
                <a:chExt cx="1898823" cy="949411"/>
              </a:xfrm>
              <a:solidFill>
                <a:srgbClr val="08116E"/>
              </a:solidFill>
            </p:grpSpPr>
            <p:sp>
              <p:nvSpPr>
                <p:cNvPr id="23" name="Rounded Rectangle 100">
                  <a:extLst>
                    <a:ext uri="{FF2B5EF4-FFF2-40B4-BE49-F238E27FC236}">
                      <a16:creationId xmlns:a16="http://schemas.microsoft.com/office/drawing/2014/main" id="{6C5C0895-677F-03A8-4895-3DC07B3C72CA}"/>
                    </a:ext>
                  </a:extLst>
                </p:cNvPr>
                <p:cNvSpPr/>
                <p:nvPr/>
              </p:nvSpPr>
              <p:spPr>
                <a:xfrm>
                  <a:off x="3247252" y="2229"/>
                  <a:ext cx="1898823" cy="949411"/>
                </a:xfrm>
                <a:prstGeom prst="roundRect">
                  <a:avLst>
                    <a:gd name="adj" fmla="val 10000"/>
                  </a:avLst>
                </a:prstGeom>
                <a:grpFill/>
                <a:ln w="25400" cap="flat" cmpd="sng" algn="ctr">
                  <a:solidFill>
                    <a:srgbClr val="FFFFFF">
                      <a:hueOff val="0"/>
                      <a:satOff val="0"/>
                      <a:lumOff val="0"/>
                      <a:alphaOff val="0"/>
                    </a:srgbClr>
                  </a:solidFill>
                  <a:prstDash val="solid"/>
                </a:ln>
                <a:effectLst/>
              </p:spPr>
              <p:txBody>
                <a:bodyPr/>
                <a:lstStyle/>
                <a:p>
                  <a:endParaRPr lang="en-US"/>
                </a:p>
              </p:txBody>
            </p:sp>
            <p:sp>
              <p:nvSpPr>
                <p:cNvPr id="24" name="Rounded Rectangle 4">
                  <a:extLst>
                    <a:ext uri="{FF2B5EF4-FFF2-40B4-BE49-F238E27FC236}">
                      <a16:creationId xmlns:a16="http://schemas.microsoft.com/office/drawing/2014/main" id="{7736EDAE-E99E-C506-9A5D-8E1476AA6F12}"/>
                    </a:ext>
                  </a:extLst>
                </p:cNvPr>
                <p:cNvSpPr/>
                <p:nvPr/>
              </p:nvSpPr>
              <p:spPr>
                <a:xfrm>
                  <a:off x="3275059" y="30036"/>
                  <a:ext cx="1843209" cy="893797"/>
                </a:xfrm>
                <a:prstGeom prst="rect">
                  <a:avLst/>
                </a:prstGeom>
                <a:grpFill/>
                <a:ln>
                  <a:noFill/>
                </a:ln>
                <a:effectLst/>
              </p:spPr>
              <p:txBody>
                <a:bodyPr lIns="100965" tIns="67310" rIns="100965" bIns="67310" spcCol="1270" anchor="ctr"/>
                <a:lstStyle/>
                <a:p>
                  <a:pPr algn="ctr" defTabSz="2355850">
                    <a:lnSpc>
                      <a:spcPct val="90000"/>
                    </a:lnSpc>
                    <a:spcAft>
                      <a:spcPct val="35000"/>
                    </a:spcAft>
                    <a:defRPr/>
                  </a:pPr>
                  <a:r>
                    <a:rPr lang="en-US" sz="2800" kern="0" dirty="0">
                      <a:solidFill>
                        <a:srgbClr val="FFFFFF"/>
                      </a:solidFill>
                      <a:ea typeface="ＭＳ Ｐゴシック"/>
                    </a:rPr>
                    <a:t>Eligible</a:t>
                  </a:r>
                </a:p>
              </p:txBody>
            </p:sp>
          </p:grpSp>
          <p:sp>
            <p:nvSpPr>
              <p:cNvPr id="9" name="Straight Connector 3">
                <a:extLst>
                  <a:ext uri="{FF2B5EF4-FFF2-40B4-BE49-F238E27FC236}">
                    <a16:creationId xmlns:a16="http://schemas.microsoft.com/office/drawing/2014/main" id="{0AA51632-9D90-8515-5BFB-4340FEF3F783}"/>
                  </a:ext>
                </a:extLst>
              </p:cNvPr>
              <p:cNvSpPr>
                <a:spLocks/>
              </p:cNvSpPr>
              <p:nvPr/>
            </p:nvSpPr>
            <p:spPr bwMode="auto">
              <a:xfrm>
                <a:off x="6708775" y="2888892"/>
                <a:ext cx="168275" cy="1670275"/>
              </a:xfrm>
              <a:custGeom>
                <a:avLst/>
                <a:gdLst>
                  <a:gd name="T0" fmla="*/ 0 w 168275"/>
                  <a:gd name="T1" fmla="*/ 0 h 1670275"/>
                  <a:gd name="T2" fmla="*/ 0 w 168275"/>
                  <a:gd name="T3" fmla="*/ 1898823 h 1670275"/>
                  <a:gd name="T4" fmla="*/ 189882 w 168275"/>
                  <a:gd name="T5" fmla="*/ 1898823 h 1670275"/>
                  <a:gd name="T6" fmla="*/ 0 60000 65536"/>
                  <a:gd name="T7" fmla="*/ 0 60000 65536"/>
                  <a:gd name="T8" fmla="*/ 0 60000 65536"/>
                  <a:gd name="T9" fmla="*/ 0 w 168275"/>
                  <a:gd name="T10" fmla="*/ 0 h 1670275"/>
                  <a:gd name="T11" fmla="*/ 168275 w 168275"/>
                  <a:gd name="T12" fmla="*/ 1670275 h 1670275"/>
                </a:gdLst>
                <a:ahLst/>
                <a:cxnLst>
                  <a:cxn ang="T6">
                    <a:pos x="T0" y="T1"/>
                  </a:cxn>
                  <a:cxn ang="T7">
                    <a:pos x="T2" y="T3"/>
                  </a:cxn>
                  <a:cxn ang="T8">
                    <a:pos x="T4" y="T5"/>
                  </a:cxn>
                </a:cxnLst>
                <a:rect l="T9" t="T10" r="T11" b="T12"/>
                <a:pathLst>
                  <a:path w="168275" h="1670275">
                    <a:moveTo>
                      <a:pt x="0" y="0"/>
                    </a:moveTo>
                    <a:lnTo>
                      <a:pt x="0" y="1898823"/>
                    </a:lnTo>
                    <a:lnTo>
                      <a:pt x="189882" y="1898823"/>
                    </a:lnTo>
                  </a:path>
                </a:pathLst>
              </a:custGeom>
              <a:noFill/>
              <a:ln w="25400" cap="flat" cmpd="sng" algn="ctr">
                <a:solidFill>
                  <a:srgbClr val="94B2B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a:solidFill>
                    <a:srgbClr val="141313"/>
                  </a:solidFill>
                  <a:latin typeface="Frutiger 55 Roman" pitchFamily="34" charset="0"/>
                  <a:ea typeface="ＭＳ Ｐゴシック" panose="020B0600070205080204" pitchFamily="34" charset="-128"/>
                </a:endParaRPr>
              </a:p>
            </p:txBody>
          </p:sp>
          <p:sp>
            <p:nvSpPr>
              <p:cNvPr id="10" name="Straight Connector 3">
                <a:extLst>
                  <a:ext uri="{FF2B5EF4-FFF2-40B4-BE49-F238E27FC236}">
                    <a16:creationId xmlns:a16="http://schemas.microsoft.com/office/drawing/2014/main" id="{D5D4911C-F704-3199-7246-F014AB7E638E}"/>
                  </a:ext>
                </a:extLst>
              </p:cNvPr>
              <p:cNvSpPr>
                <a:spLocks/>
              </p:cNvSpPr>
              <p:nvPr/>
            </p:nvSpPr>
            <p:spPr bwMode="auto">
              <a:xfrm>
                <a:off x="6704013" y="2904769"/>
                <a:ext cx="188912" cy="712884"/>
              </a:xfrm>
              <a:custGeom>
                <a:avLst/>
                <a:gdLst>
                  <a:gd name="T0" fmla="*/ 0 w 188912"/>
                  <a:gd name="T1" fmla="*/ 0 h 712884"/>
                  <a:gd name="T2" fmla="*/ 0 w 188912"/>
                  <a:gd name="T3" fmla="*/ 712058 h 712884"/>
                  <a:gd name="T4" fmla="*/ 189882 w 188912"/>
                  <a:gd name="T5" fmla="*/ 712058 h 712884"/>
                  <a:gd name="T6" fmla="*/ 0 60000 65536"/>
                  <a:gd name="T7" fmla="*/ 0 60000 65536"/>
                  <a:gd name="T8" fmla="*/ 0 60000 65536"/>
                  <a:gd name="T9" fmla="*/ 0 w 188912"/>
                  <a:gd name="T10" fmla="*/ 0 h 712884"/>
                  <a:gd name="T11" fmla="*/ 188912 w 188912"/>
                  <a:gd name="T12" fmla="*/ 712884 h 712884"/>
                </a:gdLst>
                <a:ahLst/>
                <a:cxnLst>
                  <a:cxn ang="T6">
                    <a:pos x="T0" y="T1"/>
                  </a:cxn>
                  <a:cxn ang="T7">
                    <a:pos x="T2" y="T3"/>
                  </a:cxn>
                  <a:cxn ang="T8">
                    <a:pos x="T4" y="T5"/>
                  </a:cxn>
                </a:cxnLst>
                <a:rect l="T9" t="T10" r="T11" b="T12"/>
                <a:pathLst>
                  <a:path w="188912" h="712884">
                    <a:moveTo>
                      <a:pt x="0" y="0"/>
                    </a:moveTo>
                    <a:lnTo>
                      <a:pt x="0" y="712058"/>
                    </a:lnTo>
                    <a:lnTo>
                      <a:pt x="189882" y="712058"/>
                    </a:lnTo>
                  </a:path>
                </a:pathLst>
              </a:custGeom>
              <a:noFill/>
              <a:ln w="25400" cap="flat" cmpd="sng" algn="ctr">
                <a:solidFill>
                  <a:srgbClr val="94B2B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a:solidFill>
                    <a:srgbClr val="141313"/>
                  </a:solidFill>
                  <a:latin typeface="Frutiger 55 Roman" pitchFamily="34" charset="0"/>
                  <a:ea typeface="ＭＳ Ｐゴシック" panose="020B0600070205080204" pitchFamily="34" charset="-128"/>
                </a:endParaRPr>
              </a:p>
            </p:txBody>
          </p:sp>
          <p:grpSp>
            <p:nvGrpSpPr>
              <p:cNvPr id="11" name="Group 45">
                <a:extLst>
                  <a:ext uri="{FF2B5EF4-FFF2-40B4-BE49-F238E27FC236}">
                    <a16:creationId xmlns:a16="http://schemas.microsoft.com/office/drawing/2014/main" id="{1F369B16-6252-D255-0A46-6F47542F98EB}"/>
                  </a:ext>
                </a:extLst>
              </p:cNvPr>
              <p:cNvGrpSpPr>
                <a:grpSpLocks/>
              </p:cNvGrpSpPr>
              <p:nvPr/>
            </p:nvGrpSpPr>
            <p:grpSpPr bwMode="auto">
              <a:xfrm>
                <a:off x="6939142" y="3124951"/>
                <a:ext cx="1747658" cy="900151"/>
                <a:chOff x="3627017" y="1188994"/>
                <a:chExt cx="1519058" cy="949411"/>
              </a:xfrm>
            </p:grpSpPr>
            <p:sp>
              <p:nvSpPr>
                <p:cNvPr id="21" name="Rounded Rectangle 98">
                  <a:extLst>
                    <a:ext uri="{FF2B5EF4-FFF2-40B4-BE49-F238E27FC236}">
                      <a16:creationId xmlns:a16="http://schemas.microsoft.com/office/drawing/2014/main" id="{C7EDF33E-95B2-DC0D-0FEA-550D7C391B8E}"/>
                    </a:ext>
                  </a:extLst>
                </p:cNvPr>
                <p:cNvSpPr/>
                <p:nvPr/>
              </p:nvSpPr>
              <p:spPr>
                <a:xfrm>
                  <a:off x="3626861" y="1189533"/>
                  <a:ext cx="1519214" cy="949499"/>
                </a:xfrm>
                <a:prstGeom prst="roundRect">
                  <a:avLst>
                    <a:gd name="adj" fmla="val 10000"/>
                  </a:avLst>
                </a:prstGeom>
                <a:solidFill>
                  <a:srgbClr val="FFFFFF">
                    <a:alpha val="90000"/>
                    <a:hueOff val="0"/>
                    <a:satOff val="0"/>
                    <a:lumOff val="0"/>
                    <a:alphaOff val="0"/>
                  </a:srgbClr>
                </a:solidFill>
                <a:ln w="25400" cap="flat" cmpd="sng" algn="ctr">
                  <a:solidFill>
                    <a:srgbClr val="BBE0E3">
                      <a:hueOff val="0"/>
                      <a:satOff val="0"/>
                      <a:lumOff val="0"/>
                      <a:alphaOff val="0"/>
                    </a:srgbClr>
                  </a:solidFill>
                  <a:prstDash val="solid"/>
                </a:ln>
                <a:effectLst/>
              </p:spPr>
              <p:txBody>
                <a:bodyPr anchor="ctr"/>
                <a:lstStyle/>
                <a:p>
                  <a:pPr algn="ctr">
                    <a:defRPr/>
                  </a:pPr>
                  <a:r>
                    <a:rPr lang="en-US" kern="0" dirty="0">
                      <a:solidFill>
                        <a:srgbClr val="000000">
                          <a:hueOff val="0"/>
                          <a:satOff val="0"/>
                          <a:lumOff val="0"/>
                          <a:alphaOff val="0"/>
                        </a:srgbClr>
                      </a:solidFill>
                      <a:ea typeface="ＭＳ Ｐゴシック"/>
                    </a:rPr>
                    <a:t>Auto-Matched</a:t>
                  </a:r>
                </a:p>
              </p:txBody>
            </p:sp>
            <p:sp>
              <p:nvSpPr>
                <p:cNvPr id="22" name="Rounded Rectangle 4">
                  <a:extLst>
                    <a:ext uri="{FF2B5EF4-FFF2-40B4-BE49-F238E27FC236}">
                      <a16:creationId xmlns:a16="http://schemas.microsoft.com/office/drawing/2014/main" id="{A7652BC6-F0C7-E441-AB4F-CD7B519E52A3}"/>
                    </a:ext>
                  </a:extLst>
                </p:cNvPr>
                <p:cNvSpPr/>
                <p:nvPr/>
              </p:nvSpPr>
              <p:spPr>
                <a:xfrm>
                  <a:off x="3654458" y="1218001"/>
                  <a:ext cx="1464020" cy="892563"/>
                </a:xfrm>
                <a:prstGeom prst="rect">
                  <a:avLst/>
                </a:prstGeom>
                <a:noFill/>
                <a:ln>
                  <a:noFill/>
                </a:ln>
                <a:effectLst/>
              </p:spPr>
              <p:txBody>
                <a:bodyPr lIns="80010" tIns="53340" rIns="80010" bIns="53340" spcCol="1270" anchor="ctr"/>
                <a:lstStyle/>
                <a:p>
                  <a:pPr algn="ctr" defTabSz="1866900">
                    <a:lnSpc>
                      <a:spcPct val="90000"/>
                    </a:lnSpc>
                    <a:spcAft>
                      <a:spcPct val="35000"/>
                    </a:spcAft>
                    <a:defRPr/>
                  </a:pPr>
                  <a:endParaRPr lang="en-US" sz="4200" kern="0">
                    <a:solidFill>
                      <a:srgbClr val="000000">
                        <a:hueOff val="0"/>
                        <a:satOff val="0"/>
                        <a:lumOff val="0"/>
                        <a:alphaOff val="0"/>
                      </a:srgbClr>
                    </a:solidFill>
                    <a:ea typeface="ＭＳ Ｐゴシック"/>
                  </a:endParaRPr>
                </a:p>
              </p:txBody>
            </p:sp>
          </p:grpSp>
          <p:grpSp>
            <p:nvGrpSpPr>
              <p:cNvPr id="13" name="Group 46">
                <a:extLst>
                  <a:ext uri="{FF2B5EF4-FFF2-40B4-BE49-F238E27FC236}">
                    <a16:creationId xmlns:a16="http://schemas.microsoft.com/office/drawing/2014/main" id="{0876EF6A-82FC-E746-B0FC-43BBD4E32D95}"/>
                  </a:ext>
                </a:extLst>
              </p:cNvPr>
              <p:cNvGrpSpPr>
                <a:grpSpLocks/>
              </p:cNvGrpSpPr>
              <p:nvPr/>
            </p:nvGrpSpPr>
            <p:grpSpPr bwMode="auto">
              <a:xfrm>
                <a:off x="6937267" y="4078281"/>
                <a:ext cx="1747658" cy="868717"/>
                <a:chOff x="3612298" y="1216801"/>
                <a:chExt cx="1519058" cy="952078"/>
              </a:xfrm>
            </p:grpSpPr>
            <p:sp>
              <p:nvSpPr>
                <p:cNvPr id="19" name="Rounded Rectangle 96">
                  <a:extLst>
                    <a:ext uri="{FF2B5EF4-FFF2-40B4-BE49-F238E27FC236}">
                      <a16:creationId xmlns:a16="http://schemas.microsoft.com/office/drawing/2014/main" id="{C626C473-9BF5-DB74-0517-655821EE4540}"/>
                    </a:ext>
                  </a:extLst>
                </p:cNvPr>
                <p:cNvSpPr/>
                <p:nvPr/>
              </p:nvSpPr>
              <p:spPr>
                <a:xfrm>
                  <a:off x="3612392" y="1220073"/>
                  <a:ext cx="1519214" cy="948337"/>
                </a:xfrm>
                <a:prstGeom prst="roundRect">
                  <a:avLst>
                    <a:gd name="adj" fmla="val 10000"/>
                  </a:avLst>
                </a:prstGeom>
                <a:solidFill>
                  <a:srgbClr val="FFFFFF">
                    <a:alpha val="90000"/>
                    <a:hueOff val="0"/>
                    <a:satOff val="0"/>
                    <a:lumOff val="0"/>
                    <a:alphaOff val="0"/>
                  </a:srgbClr>
                </a:solidFill>
                <a:ln w="25400" cap="flat" cmpd="sng" algn="ctr">
                  <a:solidFill>
                    <a:srgbClr val="BBE0E3">
                      <a:hueOff val="0"/>
                      <a:satOff val="0"/>
                      <a:lumOff val="0"/>
                      <a:alphaOff val="0"/>
                    </a:srgbClr>
                  </a:solidFill>
                  <a:prstDash val="solid"/>
                </a:ln>
                <a:effectLst/>
              </p:spPr>
              <p:txBody>
                <a:bodyPr anchor="ctr"/>
                <a:lstStyle/>
                <a:p>
                  <a:pPr algn="ctr">
                    <a:defRPr/>
                  </a:pPr>
                  <a:r>
                    <a:rPr lang="en-US" kern="0" dirty="0">
                      <a:solidFill>
                        <a:srgbClr val="000000">
                          <a:hueOff val="0"/>
                          <a:satOff val="0"/>
                          <a:lumOff val="0"/>
                          <a:alphaOff val="0"/>
                        </a:srgbClr>
                      </a:solidFill>
                      <a:ea typeface="ＭＳ Ｐゴシック"/>
                    </a:rPr>
                    <a:t>History Matched</a:t>
                  </a:r>
                </a:p>
              </p:txBody>
            </p:sp>
            <p:sp>
              <p:nvSpPr>
                <p:cNvPr id="20" name="Rounded Rectangle 4">
                  <a:extLst>
                    <a:ext uri="{FF2B5EF4-FFF2-40B4-BE49-F238E27FC236}">
                      <a16:creationId xmlns:a16="http://schemas.microsoft.com/office/drawing/2014/main" id="{86B6B33B-DD70-A1B5-DE21-95704D2E0893}"/>
                    </a:ext>
                  </a:extLst>
                </p:cNvPr>
                <p:cNvSpPr/>
                <p:nvPr/>
              </p:nvSpPr>
              <p:spPr>
                <a:xfrm>
                  <a:off x="3655168" y="1216593"/>
                  <a:ext cx="1464020" cy="894395"/>
                </a:xfrm>
                <a:prstGeom prst="rect">
                  <a:avLst/>
                </a:prstGeom>
                <a:noFill/>
                <a:ln>
                  <a:noFill/>
                </a:ln>
                <a:effectLst/>
              </p:spPr>
              <p:txBody>
                <a:bodyPr lIns="80010" tIns="53340" rIns="80010" bIns="53340" spcCol="1270" anchor="ctr"/>
                <a:lstStyle/>
                <a:p>
                  <a:pPr algn="ctr" defTabSz="1866900">
                    <a:lnSpc>
                      <a:spcPct val="90000"/>
                    </a:lnSpc>
                    <a:spcAft>
                      <a:spcPct val="35000"/>
                    </a:spcAft>
                    <a:defRPr/>
                  </a:pPr>
                  <a:endParaRPr lang="en-US" sz="4200" kern="0">
                    <a:solidFill>
                      <a:srgbClr val="000000">
                        <a:hueOff val="0"/>
                        <a:satOff val="0"/>
                        <a:lumOff val="0"/>
                        <a:alphaOff val="0"/>
                      </a:srgbClr>
                    </a:solidFill>
                    <a:ea typeface="ＭＳ Ｐゴシック"/>
                  </a:endParaRPr>
                </a:p>
              </p:txBody>
            </p:sp>
          </p:grpSp>
          <p:grpSp>
            <p:nvGrpSpPr>
              <p:cNvPr id="15" name="Group 47">
                <a:extLst>
                  <a:ext uri="{FF2B5EF4-FFF2-40B4-BE49-F238E27FC236}">
                    <a16:creationId xmlns:a16="http://schemas.microsoft.com/office/drawing/2014/main" id="{6E969627-5E40-1C86-89A8-A8CDE442F296}"/>
                  </a:ext>
                </a:extLst>
              </p:cNvPr>
              <p:cNvGrpSpPr>
                <a:grpSpLocks/>
              </p:cNvGrpSpPr>
              <p:nvPr/>
            </p:nvGrpSpPr>
            <p:grpSpPr bwMode="auto">
              <a:xfrm>
                <a:off x="6932551" y="5019368"/>
                <a:ext cx="1747658" cy="868717"/>
                <a:chOff x="3612298" y="1216801"/>
                <a:chExt cx="1519058" cy="952078"/>
              </a:xfrm>
            </p:grpSpPr>
            <p:sp>
              <p:nvSpPr>
                <p:cNvPr id="17" name="Rounded Rectangle 94">
                  <a:extLst>
                    <a:ext uri="{FF2B5EF4-FFF2-40B4-BE49-F238E27FC236}">
                      <a16:creationId xmlns:a16="http://schemas.microsoft.com/office/drawing/2014/main" id="{B7370257-7C4D-7EB0-B59C-E797EE6543A0}"/>
                    </a:ext>
                  </a:extLst>
                </p:cNvPr>
                <p:cNvSpPr/>
                <p:nvPr/>
              </p:nvSpPr>
              <p:spPr>
                <a:xfrm>
                  <a:off x="3612352" y="1220541"/>
                  <a:ext cx="1519214" cy="948338"/>
                </a:xfrm>
                <a:prstGeom prst="roundRect">
                  <a:avLst>
                    <a:gd name="adj" fmla="val 10000"/>
                  </a:avLst>
                </a:prstGeom>
                <a:solidFill>
                  <a:srgbClr val="FFFFFF">
                    <a:alpha val="90000"/>
                    <a:hueOff val="0"/>
                    <a:satOff val="0"/>
                    <a:lumOff val="0"/>
                    <a:alphaOff val="0"/>
                  </a:srgbClr>
                </a:solidFill>
                <a:ln w="25400" cap="flat" cmpd="sng" algn="ctr">
                  <a:solidFill>
                    <a:srgbClr val="BBE0E3">
                      <a:hueOff val="0"/>
                      <a:satOff val="0"/>
                      <a:lumOff val="0"/>
                      <a:alphaOff val="0"/>
                    </a:srgbClr>
                  </a:solidFill>
                  <a:prstDash val="solid"/>
                </a:ln>
                <a:effectLst/>
              </p:spPr>
              <p:txBody>
                <a:bodyPr anchor="ctr"/>
                <a:lstStyle/>
                <a:p>
                  <a:pPr algn="ctr">
                    <a:defRPr/>
                  </a:pPr>
                  <a:r>
                    <a:rPr lang="en-US" kern="0" dirty="0">
                      <a:solidFill>
                        <a:srgbClr val="000000">
                          <a:hueOff val="0"/>
                          <a:satOff val="0"/>
                          <a:lumOff val="0"/>
                          <a:alphaOff val="0"/>
                        </a:srgbClr>
                      </a:solidFill>
                      <a:ea typeface="ＭＳ Ｐゴシック"/>
                    </a:rPr>
                    <a:t>Manually Matched</a:t>
                  </a:r>
                </a:p>
              </p:txBody>
            </p:sp>
            <p:sp>
              <p:nvSpPr>
                <p:cNvPr id="18" name="Rounded Rectangle 4">
                  <a:extLst>
                    <a:ext uri="{FF2B5EF4-FFF2-40B4-BE49-F238E27FC236}">
                      <a16:creationId xmlns:a16="http://schemas.microsoft.com/office/drawing/2014/main" id="{7CA5FF8E-E659-25DC-A659-250BF37DF553}"/>
                    </a:ext>
                  </a:extLst>
                </p:cNvPr>
                <p:cNvSpPr/>
                <p:nvPr/>
              </p:nvSpPr>
              <p:spPr>
                <a:xfrm>
                  <a:off x="3655127" y="1217061"/>
                  <a:ext cx="1464020" cy="894395"/>
                </a:xfrm>
                <a:prstGeom prst="rect">
                  <a:avLst/>
                </a:prstGeom>
                <a:noFill/>
                <a:ln>
                  <a:noFill/>
                </a:ln>
                <a:effectLst/>
              </p:spPr>
              <p:txBody>
                <a:bodyPr lIns="80010" tIns="53340" rIns="80010" bIns="53340" spcCol="1270" anchor="ctr"/>
                <a:lstStyle/>
                <a:p>
                  <a:pPr algn="ctr" defTabSz="1866900">
                    <a:lnSpc>
                      <a:spcPct val="90000"/>
                    </a:lnSpc>
                    <a:spcAft>
                      <a:spcPct val="35000"/>
                    </a:spcAft>
                    <a:defRPr/>
                  </a:pPr>
                  <a:endParaRPr lang="en-US" sz="4200" kern="0">
                    <a:solidFill>
                      <a:srgbClr val="000000">
                        <a:hueOff val="0"/>
                        <a:satOff val="0"/>
                        <a:lumOff val="0"/>
                        <a:alphaOff val="0"/>
                      </a:srgbClr>
                    </a:solidFill>
                    <a:ea typeface="ＭＳ Ｐゴシック"/>
                  </a:endParaRPr>
                </a:p>
              </p:txBody>
            </p:sp>
          </p:grpSp>
          <p:sp>
            <p:nvSpPr>
              <p:cNvPr id="16" name="Straight Connector 3">
                <a:extLst>
                  <a:ext uri="{FF2B5EF4-FFF2-40B4-BE49-F238E27FC236}">
                    <a16:creationId xmlns:a16="http://schemas.microsoft.com/office/drawing/2014/main" id="{C90D9364-1C95-F5BE-BE5D-A5555683CE9E}"/>
                  </a:ext>
                </a:extLst>
              </p:cNvPr>
              <p:cNvSpPr>
                <a:spLocks/>
              </p:cNvSpPr>
              <p:nvPr/>
            </p:nvSpPr>
            <p:spPr bwMode="auto">
              <a:xfrm>
                <a:off x="6704013" y="4751282"/>
                <a:ext cx="190500" cy="712883"/>
              </a:xfrm>
              <a:custGeom>
                <a:avLst/>
                <a:gdLst>
                  <a:gd name="T0" fmla="*/ 0 w 190500"/>
                  <a:gd name="T1" fmla="*/ 0 h 712883"/>
                  <a:gd name="T2" fmla="*/ 0 w 190500"/>
                  <a:gd name="T3" fmla="*/ 712058 h 712883"/>
                  <a:gd name="T4" fmla="*/ 189882 w 190500"/>
                  <a:gd name="T5" fmla="*/ 712058 h 712883"/>
                  <a:gd name="T6" fmla="*/ 0 60000 65536"/>
                  <a:gd name="T7" fmla="*/ 0 60000 65536"/>
                  <a:gd name="T8" fmla="*/ 0 60000 65536"/>
                  <a:gd name="T9" fmla="*/ 0 w 190500"/>
                  <a:gd name="T10" fmla="*/ 0 h 712883"/>
                  <a:gd name="T11" fmla="*/ 190500 w 190500"/>
                  <a:gd name="T12" fmla="*/ 712883 h 712883"/>
                </a:gdLst>
                <a:ahLst/>
                <a:cxnLst>
                  <a:cxn ang="T6">
                    <a:pos x="T0" y="T1"/>
                  </a:cxn>
                  <a:cxn ang="T7">
                    <a:pos x="T2" y="T3"/>
                  </a:cxn>
                  <a:cxn ang="T8">
                    <a:pos x="T4" y="T5"/>
                  </a:cxn>
                </a:cxnLst>
                <a:rect l="T9" t="T10" r="T11" b="T12"/>
                <a:pathLst>
                  <a:path w="190500" h="712883">
                    <a:moveTo>
                      <a:pt x="0" y="0"/>
                    </a:moveTo>
                    <a:lnTo>
                      <a:pt x="0" y="712058"/>
                    </a:lnTo>
                    <a:lnTo>
                      <a:pt x="189882" y="712058"/>
                    </a:lnTo>
                  </a:path>
                </a:pathLst>
              </a:custGeom>
              <a:noFill/>
              <a:ln w="25400" cap="flat" cmpd="sng" algn="ctr">
                <a:solidFill>
                  <a:srgbClr val="94B2B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a:solidFill>
                    <a:srgbClr val="141313"/>
                  </a:solidFill>
                  <a:latin typeface="Frutiger 55 Roman" pitchFamily="34" charset="0"/>
                  <a:ea typeface="ＭＳ Ｐゴシック" panose="020B0600070205080204" pitchFamily="34" charset="-128"/>
                </a:endParaRPr>
              </a:p>
            </p:txBody>
          </p:sp>
        </p:grpSp>
      </p:grpSp>
    </p:spTree>
    <p:extLst>
      <p:ext uri="{BB962C8B-B14F-4D97-AF65-F5344CB8AC3E}">
        <p14:creationId xmlns:p14="http://schemas.microsoft.com/office/powerpoint/2010/main" val="12296648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D04978D-E490-C1FD-6774-A027D9D57597}"/>
              </a:ext>
            </a:extLst>
          </p:cNvPr>
          <p:cNvSpPr>
            <a:spLocks noGrp="1"/>
          </p:cNvSpPr>
          <p:nvPr>
            <p:ph type="title"/>
          </p:nvPr>
        </p:nvSpPr>
        <p:spPr/>
        <p:txBody>
          <a:bodyPr/>
          <a:lstStyle/>
          <a:p>
            <a:r>
              <a:rPr lang="en-US" dirty="0"/>
              <a:t>Matching Status Definitions</a:t>
            </a:r>
          </a:p>
        </p:txBody>
      </p:sp>
      <p:sp>
        <p:nvSpPr>
          <p:cNvPr id="14" name="Content Placeholder 13">
            <a:extLst>
              <a:ext uri="{FF2B5EF4-FFF2-40B4-BE49-F238E27FC236}">
                <a16:creationId xmlns:a16="http://schemas.microsoft.com/office/drawing/2014/main" id="{E74C873A-29D9-8A8E-3E0D-088FB547BF03}"/>
              </a:ext>
            </a:extLst>
          </p:cNvPr>
          <p:cNvSpPr>
            <a:spLocks noGrp="1"/>
          </p:cNvSpPr>
          <p:nvPr>
            <p:ph sz="quarter" idx="17"/>
          </p:nvPr>
        </p:nvSpPr>
        <p:spPr>
          <a:xfrm>
            <a:off x="914399" y="1289012"/>
            <a:ext cx="10363201" cy="5003162"/>
          </a:xfrm>
        </p:spPr>
        <p:txBody>
          <a:bodyPr/>
          <a:lstStyle/>
          <a:p>
            <a:pPr marL="0" indent="0">
              <a:buNone/>
            </a:pPr>
            <a:r>
              <a:rPr lang="en-US" sz="1800" b="1" dirty="0"/>
              <a:t>Auto Matched</a:t>
            </a:r>
            <a:r>
              <a:rPr lang="en-US" sz="1800" dirty="0"/>
              <a:t>: These students were an exact match to a recipient in the DMAS eligibility file. </a:t>
            </a:r>
          </a:p>
          <a:p>
            <a:pPr marL="0" indent="0">
              <a:buNone/>
            </a:pPr>
            <a:r>
              <a:rPr lang="en-US" sz="1800" b="1" dirty="0"/>
              <a:t>Manually Matched</a:t>
            </a:r>
            <a:r>
              <a:rPr lang="en-US" sz="1800" dirty="0"/>
              <a:t>: These students were manually matched to a recipient in the DMAS eligibility file.</a:t>
            </a:r>
          </a:p>
          <a:p>
            <a:pPr marL="0" indent="0">
              <a:buNone/>
            </a:pPr>
            <a:r>
              <a:rPr lang="en-US" sz="1800" b="1" dirty="0"/>
              <a:t>History Matched</a:t>
            </a:r>
            <a:r>
              <a:rPr lang="en-US" sz="1800" dirty="0"/>
              <a:t>: These students exactly matched a pair of records (School Division record and DMAS eligibility file record) that was previously manually matched.</a:t>
            </a:r>
          </a:p>
          <a:p>
            <a:pPr marL="0" indent="0">
              <a:buNone/>
            </a:pPr>
            <a:r>
              <a:rPr lang="en-US" sz="1800" b="1" dirty="0"/>
              <a:t>Possible Matched</a:t>
            </a:r>
            <a:r>
              <a:rPr lang="en-US" sz="1800" dirty="0"/>
              <a:t>: These students are close matches to one or more students in the DMAS eligibility file.  Further review is required by school division personnel. </a:t>
            </a:r>
          </a:p>
          <a:p>
            <a:pPr marL="0" indent="0">
              <a:buNone/>
            </a:pPr>
            <a:r>
              <a:rPr lang="en-US" sz="1800" b="1" dirty="0"/>
              <a:t>Review Needed</a:t>
            </a:r>
            <a:r>
              <a:rPr lang="en-US" sz="1800" dirty="0"/>
              <a:t>: These students were not manually matched or manually rejected.  The school division reviewer assigned these records for further review. </a:t>
            </a:r>
          </a:p>
          <a:p>
            <a:pPr marL="0" indent="0">
              <a:buNone/>
            </a:pPr>
            <a:r>
              <a:rPr lang="en-US" sz="1800" b="1" dirty="0"/>
              <a:t>Auto Rejected</a:t>
            </a:r>
            <a:r>
              <a:rPr lang="en-US" sz="1800" dirty="0"/>
              <a:t>: These students were not matches or even possible matches to any recipient in the DMAS eligibility file.</a:t>
            </a:r>
          </a:p>
          <a:p>
            <a:pPr marL="0" indent="0">
              <a:buNone/>
            </a:pPr>
            <a:r>
              <a:rPr lang="en-US" sz="1800" b="1" dirty="0"/>
              <a:t>Manually Rejected</a:t>
            </a:r>
            <a:r>
              <a:rPr lang="en-US" sz="1800" dirty="0"/>
              <a:t>: These students were manually determined not to match any recipient in the DMAS eligibility file.</a:t>
            </a:r>
          </a:p>
          <a:p>
            <a:pPr marL="0" indent="0">
              <a:buNone/>
            </a:pPr>
            <a:r>
              <a:rPr lang="en-US" sz="1800" b="1" dirty="0"/>
              <a:t>History Rejected</a:t>
            </a:r>
            <a:r>
              <a:rPr lang="en-US" sz="1800" dirty="0"/>
              <a:t>: These students exactly matched a pair of records (School Division record and DMAS eligibility file record) that was previously manually rejected.</a:t>
            </a:r>
          </a:p>
          <a:p>
            <a:pPr marL="0" indent="0">
              <a:buNone/>
            </a:pPr>
            <a:r>
              <a:rPr lang="en-US" sz="1800" b="1" dirty="0"/>
              <a:t>Duplicate Matched</a:t>
            </a:r>
            <a:r>
              <a:rPr lang="en-US" sz="1800" dirty="0"/>
              <a:t>: These students are close matches to one or more students in the DMAS eligibility file. Further review is required by school division personnel.</a:t>
            </a:r>
          </a:p>
        </p:txBody>
      </p:sp>
      <p:sp>
        <p:nvSpPr>
          <p:cNvPr id="4" name="Slide Number Placeholder 3">
            <a:extLst>
              <a:ext uri="{FF2B5EF4-FFF2-40B4-BE49-F238E27FC236}">
                <a16:creationId xmlns:a16="http://schemas.microsoft.com/office/drawing/2014/main" id="{8E718227-DBF4-C8E8-DC03-FE8AE05F1C95}"/>
              </a:ext>
            </a:extLst>
          </p:cNvPr>
          <p:cNvSpPr>
            <a:spLocks noGrp="1"/>
          </p:cNvSpPr>
          <p:nvPr>
            <p:ph type="sldNum" sz="quarter" idx="12"/>
          </p:nvPr>
        </p:nvSpPr>
        <p:spPr/>
        <p:txBody>
          <a:bodyPr/>
          <a:lstStyle/>
          <a:p>
            <a:fld id="{369026CA-FCD3-9147-8CC6-4862EFF526B8}" type="slidenum">
              <a:rPr lang="en-US" smtClean="0"/>
              <a:pPr/>
              <a:t>17</a:t>
            </a:fld>
            <a:endParaRPr lang="en-US" dirty="0"/>
          </a:p>
        </p:txBody>
      </p:sp>
    </p:spTree>
    <p:extLst>
      <p:ext uri="{BB962C8B-B14F-4D97-AF65-F5344CB8AC3E}">
        <p14:creationId xmlns:p14="http://schemas.microsoft.com/office/powerpoint/2010/main" val="38515757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8181B-2100-5DB9-DEAB-D86AFC4FB119}"/>
              </a:ext>
            </a:extLst>
          </p:cNvPr>
          <p:cNvSpPr>
            <a:spLocks noGrp="1"/>
          </p:cNvSpPr>
          <p:nvPr>
            <p:ph type="title"/>
          </p:nvPr>
        </p:nvSpPr>
        <p:spPr/>
        <p:txBody>
          <a:bodyPr/>
          <a:lstStyle/>
          <a:p>
            <a:r>
              <a:rPr lang="en-US" dirty="0"/>
              <a:t>Live Demonstration</a:t>
            </a:r>
          </a:p>
        </p:txBody>
      </p:sp>
      <p:sp>
        <p:nvSpPr>
          <p:cNvPr id="3" name="Slide Number Placeholder 2">
            <a:extLst>
              <a:ext uri="{FF2B5EF4-FFF2-40B4-BE49-F238E27FC236}">
                <a16:creationId xmlns:a16="http://schemas.microsoft.com/office/drawing/2014/main" id="{2C6387BB-4D09-BAA9-6CB6-F5AF67622E1B}"/>
              </a:ext>
            </a:extLst>
          </p:cNvPr>
          <p:cNvSpPr>
            <a:spLocks noGrp="1"/>
          </p:cNvSpPr>
          <p:nvPr>
            <p:ph type="sldNum" sz="quarter" idx="12"/>
          </p:nvPr>
        </p:nvSpPr>
        <p:spPr/>
        <p:txBody>
          <a:bodyPr/>
          <a:lstStyle/>
          <a:p>
            <a:fld id="{369026CA-FCD3-9147-8CC6-4862EFF526B8}" type="slidenum">
              <a:rPr lang="en-US" smtClean="0"/>
              <a:pPr/>
              <a:t>18</a:t>
            </a:fld>
            <a:endParaRPr lang="en-US" dirty="0"/>
          </a:p>
        </p:txBody>
      </p:sp>
    </p:spTree>
    <p:extLst>
      <p:ext uri="{BB962C8B-B14F-4D97-AF65-F5344CB8AC3E}">
        <p14:creationId xmlns:p14="http://schemas.microsoft.com/office/powerpoint/2010/main" val="36302328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8181B-2100-5DB9-DEAB-D86AFC4FB119}"/>
              </a:ext>
            </a:extLst>
          </p:cNvPr>
          <p:cNvSpPr>
            <a:spLocks noGrp="1"/>
          </p:cNvSpPr>
          <p:nvPr>
            <p:ph type="title"/>
          </p:nvPr>
        </p:nvSpPr>
        <p:spPr/>
        <p:txBody>
          <a:bodyPr/>
          <a:lstStyle/>
          <a:p>
            <a:r>
              <a:rPr lang="en-US" dirty="0"/>
              <a:t>Tips &amp; Best Practices</a:t>
            </a:r>
          </a:p>
        </p:txBody>
      </p:sp>
      <p:sp>
        <p:nvSpPr>
          <p:cNvPr id="3" name="Slide Number Placeholder 2">
            <a:extLst>
              <a:ext uri="{FF2B5EF4-FFF2-40B4-BE49-F238E27FC236}">
                <a16:creationId xmlns:a16="http://schemas.microsoft.com/office/drawing/2014/main" id="{2C6387BB-4D09-BAA9-6CB6-F5AF67622E1B}"/>
              </a:ext>
            </a:extLst>
          </p:cNvPr>
          <p:cNvSpPr>
            <a:spLocks noGrp="1"/>
          </p:cNvSpPr>
          <p:nvPr>
            <p:ph type="sldNum" sz="quarter" idx="12"/>
          </p:nvPr>
        </p:nvSpPr>
        <p:spPr/>
        <p:txBody>
          <a:bodyPr/>
          <a:lstStyle/>
          <a:p>
            <a:fld id="{369026CA-FCD3-9147-8CC6-4862EFF526B8}" type="slidenum">
              <a:rPr lang="en-US" smtClean="0"/>
              <a:pPr/>
              <a:t>19</a:t>
            </a:fld>
            <a:endParaRPr lang="en-US" dirty="0"/>
          </a:p>
        </p:txBody>
      </p:sp>
    </p:spTree>
    <p:extLst>
      <p:ext uri="{BB962C8B-B14F-4D97-AF65-F5344CB8AC3E}">
        <p14:creationId xmlns:p14="http://schemas.microsoft.com/office/powerpoint/2010/main" val="2101774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4550D-8C61-43E0-E3AE-C0AF80FFBBDE}"/>
              </a:ext>
            </a:extLst>
          </p:cNvPr>
          <p:cNvSpPr>
            <a:spLocks noGrp="1"/>
          </p:cNvSpPr>
          <p:nvPr>
            <p:ph type="title"/>
          </p:nvPr>
        </p:nvSpPr>
        <p:spPr/>
        <p:txBody>
          <a:bodyPr/>
          <a:lstStyle/>
          <a:p>
            <a:r>
              <a:rPr lang="en-US" dirty="0"/>
              <a:t>Welcome and Housekeeping Notes</a:t>
            </a:r>
          </a:p>
        </p:txBody>
      </p:sp>
      <p:sp>
        <p:nvSpPr>
          <p:cNvPr id="3" name="Text Placeholder 2">
            <a:extLst>
              <a:ext uri="{FF2B5EF4-FFF2-40B4-BE49-F238E27FC236}">
                <a16:creationId xmlns:a16="http://schemas.microsoft.com/office/drawing/2014/main" id="{12D0E10F-BB14-6367-91B7-F097573E89EC}"/>
              </a:ext>
            </a:extLst>
          </p:cNvPr>
          <p:cNvSpPr>
            <a:spLocks noGrp="1"/>
          </p:cNvSpPr>
          <p:nvPr>
            <p:ph type="body" sz="quarter" idx="14"/>
          </p:nvPr>
        </p:nvSpPr>
        <p:spPr/>
        <p:txBody>
          <a:bodyPr/>
          <a:lstStyle/>
          <a:p>
            <a:r>
              <a:rPr lang="en-US" sz="2000" u="none" strike="noStrike" dirty="0">
                <a:effectLst/>
                <a:latin typeface="Georgia" panose="02040502050405020303" pitchFamily="18" charset="0"/>
              </a:rPr>
              <a:t>My name is Emily Hall. </a:t>
            </a:r>
            <a:r>
              <a:rPr lang="en-US" dirty="0"/>
              <a:t>My team at ForHealth Consulting at</a:t>
            </a:r>
            <a:r>
              <a:rPr lang="en-US" sz="2000" u="none" strike="noStrike" dirty="0">
                <a:effectLst/>
                <a:latin typeface="Georgia" panose="02040502050405020303" pitchFamily="18" charset="0"/>
              </a:rPr>
              <a:t> UMass Chan Medical School administers the Medicaid and Schools Program on behalf of DMAS in Virginia.</a:t>
            </a:r>
          </a:p>
          <a:p>
            <a:endParaRPr lang="en-US" dirty="0"/>
          </a:p>
        </p:txBody>
      </p:sp>
      <p:sp>
        <p:nvSpPr>
          <p:cNvPr id="4" name="Text Placeholder 3">
            <a:extLst>
              <a:ext uri="{FF2B5EF4-FFF2-40B4-BE49-F238E27FC236}">
                <a16:creationId xmlns:a16="http://schemas.microsoft.com/office/drawing/2014/main" id="{AFA4E92B-D39A-DD9F-EE78-D12F1425627D}"/>
              </a:ext>
            </a:extLst>
          </p:cNvPr>
          <p:cNvSpPr>
            <a:spLocks noGrp="1"/>
          </p:cNvSpPr>
          <p:nvPr>
            <p:ph type="body" sz="quarter" idx="18"/>
          </p:nvPr>
        </p:nvSpPr>
        <p:spPr/>
        <p:txBody>
          <a:bodyPr/>
          <a:lstStyle/>
          <a:p>
            <a:r>
              <a:rPr lang="en-US" dirty="0"/>
              <a:t>Please remain on mute during the presentation to reduce background noise.</a:t>
            </a:r>
            <a:endParaRPr lang="en-US" sz="1500" dirty="0">
              <a:latin typeface="+mn-lt"/>
            </a:endParaRPr>
          </a:p>
        </p:txBody>
      </p:sp>
      <p:sp>
        <p:nvSpPr>
          <p:cNvPr id="5" name="Text Placeholder 4">
            <a:extLst>
              <a:ext uri="{FF2B5EF4-FFF2-40B4-BE49-F238E27FC236}">
                <a16:creationId xmlns:a16="http://schemas.microsoft.com/office/drawing/2014/main" id="{58481C0B-F96B-EC09-C9D6-A7C40BB921A2}"/>
              </a:ext>
            </a:extLst>
          </p:cNvPr>
          <p:cNvSpPr>
            <a:spLocks noGrp="1"/>
          </p:cNvSpPr>
          <p:nvPr>
            <p:ph type="body" sz="quarter" idx="19"/>
          </p:nvPr>
        </p:nvSpPr>
        <p:spPr/>
        <p:txBody>
          <a:bodyPr/>
          <a:lstStyle/>
          <a:p>
            <a:r>
              <a:rPr lang="en-US" dirty="0"/>
              <a:t>If you’re accessing audio via your phone, *6 will mute and unmute.</a:t>
            </a:r>
            <a:endParaRPr lang="en-US" sz="1500" dirty="0">
              <a:latin typeface="+mn-lt"/>
            </a:endParaRPr>
          </a:p>
        </p:txBody>
      </p:sp>
      <p:sp>
        <p:nvSpPr>
          <p:cNvPr id="6" name="Text Placeholder 5">
            <a:extLst>
              <a:ext uri="{FF2B5EF4-FFF2-40B4-BE49-F238E27FC236}">
                <a16:creationId xmlns:a16="http://schemas.microsoft.com/office/drawing/2014/main" id="{69D3FBCF-4764-E283-EA96-8F2E145F8B5D}"/>
              </a:ext>
            </a:extLst>
          </p:cNvPr>
          <p:cNvSpPr>
            <a:spLocks noGrp="1"/>
          </p:cNvSpPr>
          <p:nvPr>
            <p:ph type="body" sz="quarter" idx="20"/>
          </p:nvPr>
        </p:nvSpPr>
        <p:spPr/>
        <p:txBody>
          <a:bodyPr/>
          <a:lstStyle/>
          <a:p>
            <a:r>
              <a:rPr lang="en-US" dirty="0"/>
              <a:t>Please take a moment to locate the Q&amp;A feature on the Zoom toolbar where you can post questions.</a:t>
            </a:r>
            <a:endParaRPr lang="en-US" sz="1500" dirty="0">
              <a:latin typeface="+mn-lt"/>
            </a:endParaRPr>
          </a:p>
        </p:txBody>
      </p:sp>
      <p:sp>
        <p:nvSpPr>
          <p:cNvPr id="7" name="Slide Number Placeholder 6">
            <a:extLst>
              <a:ext uri="{FF2B5EF4-FFF2-40B4-BE49-F238E27FC236}">
                <a16:creationId xmlns:a16="http://schemas.microsoft.com/office/drawing/2014/main" id="{241FD127-34F6-9627-6ABC-E47D1884BB56}"/>
              </a:ext>
            </a:extLst>
          </p:cNvPr>
          <p:cNvSpPr>
            <a:spLocks noGrp="1"/>
          </p:cNvSpPr>
          <p:nvPr>
            <p:ph type="sldNum" sz="quarter" idx="12"/>
          </p:nvPr>
        </p:nvSpPr>
        <p:spPr/>
        <p:txBody>
          <a:bodyPr/>
          <a:lstStyle/>
          <a:p>
            <a:fld id="{369026CA-FCD3-9147-8CC6-4862EFF526B8}" type="slidenum">
              <a:rPr lang="en-US" smtClean="0"/>
              <a:pPr/>
              <a:t>2</a:t>
            </a:fld>
            <a:endParaRPr lang="en-US" dirty="0"/>
          </a:p>
        </p:txBody>
      </p:sp>
      <p:pic>
        <p:nvPicPr>
          <p:cNvPr id="8" name="Graphic 7">
            <a:extLst>
              <a:ext uri="{FF2B5EF4-FFF2-40B4-BE49-F238E27FC236}">
                <a16:creationId xmlns:a16="http://schemas.microsoft.com/office/drawing/2014/main" id="{782F4C02-CA59-9E70-1D69-DDD219683362}"/>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6339840" y="3532291"/>
            <a:ext cx="729828" cy="729828"/>
          </a:xfrm>
          <a:prstGeom prst="rect">
            <a:avLst/>
          </a:prstGeom>
        </p:spPr>
      </p:pic>
      <p:pic>
        <p:nvPicPr>
          <p:cNvPr id="9" name="Graphic 8">
            <a:extLst>
              <a:ext uri="{FF2B5EF4-FFF2-40B4-BE49-F238E27FC236}">
                <a16:creationId xmlns:a16="http://schemas.microsoft.com/office/drawing/2014/main" id="{97627112-7265-CB54-7965-97D1EFE68435}"/>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6339840" y="2052988"/>
            <a:ext cx="727465" cy="727465"/>
          </a:xfrm>
          <a:prstGeom prst="rect">
            <a:avLst/>
          </a:prstGeom>
        </p:spPr>
      </p:pic>
      <p:pic>
        <p:nvPicPr>
          <p:cNvPr id="11" name="Picture 10">
            <a:extLst>
              <a:ext uri="{FF2B5EF4-FFF2-40B4-BE49-F238E27FC236}">
                <a16:creationId xmlns:a16="http://schemas.microsoft.com/office/drawing/2014/main" id="{B7572BA8-7A11-03DA-5C0B-EA0FFE2011A1}"/>
              </a:ext>
              <a:ext uri="{C183D7F6-B498-43B3-948B-1728B52AA6E4}">
                <adec:decorative xmlns:adec="http://schemas.microsoft.com/office/drawing/2017/decorative" val="1"/>
              </a:ext>
            </a:extLst>
          </p:cNvPr>
          <p:cNvPicPr>
            <a:picLocks noChangeAspect="1"/>
          </p:cNvPicPr>
          <p:nvPr/>
        </p:nvPicPr>
        <p:blipFill rotWithShape="1">
          <a:blip r:embed="rId5"/>
          <a:srcRect l="6636" t="5982"/>
          <a:stretch/>
        </p:blipFill>
        <p:spPr>
          <a:xfrm>
            <a:off x="6370041" y="5072462"/>
            <a:ext cx="667062" cy="662778"/>
          </a:xfrm>
          <a:prstGeom prst="rect">
            <a:avLst/>
          </a:prstGeom>
        </p:spPr>
      </p:pic>
    </p:spTree>
    <p:extLst>
      <p:ext uri="{BB962C8B-B14F-4D97-AF65-F5344CB8AC3E}">
        <p14:creationId xmlns:p14="http://schemas.microsoft.com/office/powerpoint/2010/main" val="31847515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D04978D-E490-C1FD-6774-A027D9D57597}"/>
              </a:ext>
            </a:extLst>
          </p:cNvPr>
          <p:cNvSpPr>
            <a:spLocks noGrp="1"/>
          </p:cNvSpPr>
          <p:nvPr>
            <p:ph type="title"/>
          </p:nvPr>
        </p:nvSpPr>
        <p:spPr/>
        <p:txBody>
          <a:bodyPr/>
          <a:lstStyle/>
          <a:p>
            <a:r>
              <a:rPr lang="en-US" dirty="0"/>
              <a:t>Duplicate Matches</a:t>
            </a:r>
          </a:p>
        </p:txBody>
      </p:sp>
      <p:sp>
        <p:nvSpPr>
          <p:cNvPr id="14" name="Content Placeholder 13">
            <a:extLst>
              <a:ext uri="{FF2B5EF4-FFF2-40B4-BE49-F238E27FC236}">
                <a16:creationId xmlns:a16="http://schemas.microsoft.com/office/drawing/2014/main" id="{E74C873A-29D9-8A8E-3E0D-088FB547BF03}"/>
              </a:ext>
            </a:extLst>
          </p:cNvPr>
          <p:cNvSpPr>
            <a:spLocks noGrp="1"/>
          </p:cNvSpPr>
          <p:nvPr>
            <p:ph sz="quarter" idx="17"/>
          </p:nvPr>
        </p:nvSpPr>
        <p:spPr>
          <a:xfrm>
            <a:off x="914400" y="1379538"/>
            <a:ext cx="1983545" cy="3241700"/>
          </a:xfrm>
        </p:spPr>
        <p:txBody>
          <a:bodyPr/>
          <a:lstStyle/>
          <a:p>
            <a:pPr marL="0" indent="0">
              <a:buNone/>
            </a:pPr>
            <a:r>
              <a:rPr lang="en-US" dirty="0"/>
              <a:t>Always process your duplicates first!</a:t>
            </a:r>
          </a:p>
        </p:txBody>
      </p:sp>
      <p:sp>
        <p:nvSpPr>
          <p:cNvPr id="4" name="Slide Number Placeholder 3">
            <a:extLst>
              <a:ext uri="{FF2B5EF4-FFF2-40B4-BE49-F238E27FC236}">
                <a16:creationId xmlns:a16="http://schemas.microsoft.com/office/drawing/2014/main" id="{8E718227-DBF4-C8E8-DC03-FE8AE05F1C95}"/>
              </a:ext>
              <a:ext uri="{C183D7F6-B498-43B3-948B-1728B52AA6E4}">
                <adec:decorative xmlns:adec="http://schemas.microsoft.com/office/drawing/2017/decorative" val="1"/>
              </a:ext>
            </a:extLst>
          </p:cNvPr>
          <p:cNvSpPr>
            <a:spLocks noGrp="1"/>
          </p:cNvSpPr>
          <p:nvPr>
            <p:ph type="sldNum" sz="quarter" idx="12"/>
          </p:nvPr>
        </p:nvSpPr>
        <p:spPr/>
        <p:txBody>
          <a:bodyPr/>
          <a:lstStyle/>
          <a:p>
            <a:fld id="{369026CA-FCD3-9147-8CC6-4862EFF526B8}" type="slidenum">
              <a:rPr lang="en-US" smtClean="0"/>
              <a:pPr/>
              <a:t>20</a:t>
            </a:fld>
            <a:endParaRPr lang="en-US" dirty="0"/>
          </a:p>
        </p:txBody>
      </p:sp>
      <p:pic>
        <p:nvPicPr>
          <p:cNvPr id="2" name="Picture 1" descr="Screenshot of the eligibility matching system, showing how to identify duplicate mathes.">
            <a:extLst>
              <a:ext uri="{FF2B5EF4-FFF2-40B4-BE49-F238E27FC236}">
                <a16:creationId xmlns:a16="http://schemas.microsoft.com/office/drawing/2014/main" id="{9D4026DB-F929-D53C-413E-4F1745C59055}"/>
              </a:ext>
            </a:extLst>
          </p:cNvPr>
          <p:cNvPicPr>
            <a:picLocks noChangeAspect="1"/>
          </p:cNvPicPr>
          <p:nvPr/>
        </p:nvPicPr>
        <p:blipFill>
          <a:blip r:embed="rId2"/>
          <a:stretch>
            <a:fillRect/>
          </a:stretch>
        </p:blipFill>
        <p:spPr>
          <a:xfrm>
            <a:off x="3030989" y="1379537"/>
            <a:ext cx="8394920" cy="4944285"/>
          </a:xfrm>
          <a:prstGeom prst="rect">
            <a:avLst/>
          </a:prstGeom>
        </p:spPr>
      </p:pic>
    </p:spTree>
    <p:extLst>
      <p:ext uri="{BB962C8B-B14F-4D97-AF65-F5344CB8AC3E}">
        <p14:creationId xmlns:p14="http://schemas.microsoft.com/office/powerpoint/2010/main" val="38878890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D04978D-E490-C1FD-6774-A027D9D57597}"/>
              </a:ext>
            </a:extLst>
          </p:cNvPr>
          <p:cNvSpPr>
            <a:spLocks noGrp="1"/>
          </p:cNvSpPr>
          <p:nvPr>
            <p:ph type="title"/>
          </p:nvPr>
        </p:nvSpPr>
        <p:spPr/>
        <p:txBody>
          <a:bodyPr/>
          <a:lstStyle/>
          <a:p>
            <a:r>
              <a:rPr lang="en-US" dirty="0"/>
              <a:t>Possible Matches</a:t>
            </a:r>
          </a:p>
        </p:txBody>
      </p:sp>
      <p:sp>
        <p:nvSpPr>
          <p:cNvPr id="14" name="Content Placeholder 13">
            <a:extLst>
              <a:ext uri="{FF2B5EF4-FFF2-40B4-BE49-F238E27FC236}">
                <a16:creationId xmlns:a16="http://schemas.microsoft.com/office/drawing/2014/main" id="{E74C873A-29D9-8A8E-3E0D-088FB547BF03}"/>
              </a:ext>
            </a:extLst>
          </p:cNvPr>
          <p:cNvSpPr>
            <a:spLocks noGrp="1"/>
          </p:cNvSpPr>
          <p:nvPr>
            <p:ph sz="quarter" idx="17"/>
          </p:nvPr>
        </p:nvSpPr>
        <p:spPr>
          <a:xfrm>
            <a:off x="914400" y="1379538"/>
            <a:ext cx="1983545" cy="3241700"/>
          </a:xfrm>
        </p:spPr>
        <p:txBody>
          <a:bodyPr/>
          <a:lstStyle/>
          <a:p>
            <a:pPr marL="0" indent="0">
              <a:buNone/>
            </a:pPr>
            <a:r>
              <a:rPr lang="en-US" dirty="0"/>
              <a:t>Review the Possible Matches &amp; make the matching decisions</a:t>
            </a:r>
          </a:p>
        </p:txBody>
      </p:sp>
      <p:sp>
        <p:nvSpPr>
          <p:cNvPr id="4" name="Slide Number Placeholder 3">
            <a:extLst>
              <a:ext uri="{FF2B5EF4-FFF2-40B4-BE49-F238E27FC236}">
                <a16:creationId xmlns:a16="http://schemas.microsoft.com/office/drawing/2014/main" id="{8E718227-DBF4-C8E8-DC03-FE8AE05F1C95}"/>
              </a:ext>
              <a:ext uri="{C183D7F6-B498-43B3-948B-1728B52AA6E4}">
                <adec:decorative xmlns:adec="http://schemas.microsoft.com/office/drawing/2017/decorative" val="1"/>
              </a:ext>
            </a:extLst>
          </p:cNvPr>
          <p:cNvSpPr>
            <a:spLocks noGrp="1"/>
          </p:cNvSpPr>
          <p:nvPr>
            <p:ph type="sldNum" sz="quarter" idx="12"/>
          </p:nvPr>
        </p:nvSpPr>
        <p:spPr/>
        <p:txBody>
          <a:bodyPr/>
          <a:lstStyle/>
          <a:p>
            <a:fld id="{369026CA-FCD3-9147-8CC6-4862EFF526B8}" type="slidenum">
              <a:rPr lang="en-US" smtClean="0"/>
              <a:pPr/>
              <a:t>21</a:t>
            </a:fld>
            <a:endParaRPr lang="en-US" dirty="0"/>
          </a:p>
        </p:txBody>
      </p:sp>
      <p:pic>
        <p:nvPicPr>
          <p:cNvPr id="3" name="Picture 2" descr="Screenshot of the eligiblity matching system showing how to review possible matches and indicate the division's matching determination.">
            <a:extLst>
              <a:ext uri="{FF2B5EF4-FFF2-40B4-BE49-F238E27FC236}">
                <a16:creationId xmlns:a16="http://schemas.microsoft.com/office/drawing/2014/main" id="{5F8EA8E5-3699-7995-C6DC-197D95EE2153}"/>
              </a:ext>
            </a:extLst>
          </p:cNvPr>
          <p:cNvPicPr>
            <a:picLocks noChangeAspect="1"/>
          </p:cNvPicPr>
          <p:nvPr/>
        </p:nvPicPr>
        <p:blipFill>
          <a:blip r:embed="rId2"/>
          <a:stretch>
            <a:fillRect/>
          </a:stretch>
        </p:blipFill>
        <p:spPr>
          <a:xfrm>
            <a:off x="3255616" y="1379538"/>
            <a:ext cx="8114479" cy="4834547"/>
          </a:xfrm>
          <a:prstGeom prst="rect">
            <a:avLst/>
          </a:prstGeom>
        </p:spPr>
      </p:pic>
    </p:spTree>
    <p:extLst>
      <p:ext uri="{BB962C8B-B14F-4D97-AF65-F5344CB8AC3E}">
        <p14:creationId xmlns:p14="http://schemas.microsoft.com/office/powerpoint/2010/main" val="4363967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D04978D-E490-C1FD-6774-A027D9D57597}"/>
              </a:ext>
            </a:extLst>
          </p:cNvPr>
          <p:cNvSpPr>
            <a:spLocks noGrp="1"/>
          </p:cNvSpPr>
          <p:nvPr>
            <p:ph type="title"/>
          </p:nvPr>
        </p:nvSpPr>
        <p:spPr/>
        <p:txBody>
          <a:bodyPr/>
          <a:lstStyle/>
          <a:p>
            <a:r>
              <a:rPr lang="en-US" dirty="0"/>
              <a:t>Review Needed Process</a:t>
            </a:r>
          </a:p>
        </p:txBody>
      </p:sp>
      <p:sp>
        <p:nvSpPr>
          <p:cNvPr id="14" name="Content Placeholder 13">
            <a:extLst>
              <a:ext uri="{FF2B5EF4-FFF2-40B4-BE49-F238E27FC236}">
                <a16:creationId xmlns:a16="http://schemas.microsoft.com/office/drawing/2014/main" id="{E74C873A-29D9-8A8E-3E0D-088FB547BF03}"/>
              </a:ext>
            </a:extLst>
          </p:cNvPr>
          <p:cNvSpPr>
            <a:spLocks noGrp="1"/>
          </p:cNvSpPr>
          <p:nvPr>
            <p:ph sz="quarter" idx="17"/>
          </p:nvPr>
        </p:nvSpPr>
        <p:spPr>
          <a:xfrm>
            <a:off x="914400" y="1379538"/>
            <a:ext cx="1983545" cy="3241700"/>
          </a:xfrm>
        </p:spPr>
        <p:txBody>
          <a:bodyPr/>
          <a:lstStyle/>
          <a:p>
            <a:pPr marL="0" indent="0">
              <a:buNone/>
            </a:pPr>
            <a:r>
              <a:rPr lang="en-US" sz="2200" dirty="0"/>
              <a:t>Review Needed is a way to set records aside for a more in-depth review later or by another person. But matching decisions must be made before you mark the review complete.</a:t>
            </a:r>
          </a:p>
        </p:txBody>
      </p:sp>
      <p:sp>
        <p:nvSpPr>
          <p:cNvPr id="4" name="Slide Number Placeholder 3">
            <a:extLst>
              <a:ext uri="{FF2B5EF4-FFF2-40B4-BE49-F238E27FC236}">
                <a16:creationId xmlns:a16="http://schemas.microsoft.com/office/drawing/2014/main" id="{8E718227-DBF4-C8E8-DC03-FE8AE05F1C95}"/>
              </a:ext>
            </a:extLst>
          </p:cNvPr>
          <p:cNvSpPr>
            <a:spLocks noGrp="1"/>
          </p:cNvSpPr>
          <p:nvPr>
            <p:ph type="sldNum" sz="quarter" idx="12"/>
          </p:nvPr>
        </p:nvSpPr>
        <p:spPr/>
        <p:txBody>
          <a:bodyPr/>
          <a:lstStyle/>
          <a:p>
            <a:fld id="{369026CA-FCD3-9147-8CC6-4862EFF526B8}" type="slidenum">
              <a:rPr lang="en-US" smtClean="0"/>
              <a:pPr/>
              <a:t>22</a:t>
            </a:fld>
            <a:endParaRPr lang="en-US" dirty="0"/>
          </a:p>
        </p:txBody>
      </p:sp>
      <p:pic>
        <p:nvPicPr>
          <p:cNvPr id="2" name="Picture 1" descr="Screenshot of the eligibility matching system, showing how students that are possible matches can be marked for further review needed.">
            <a:extLst>
              <a:ext uri="{FF2B5EF4-FFF2-40B4-BE49-F238E27FC236}">
                <a16:creationId xmlns:a16="http://schemas.microsoft.com/office/drawing/2014/main" id="{34E118BF-1D45-D399-4FDD-1925A66A611C}"/>
              </a:ext>
            </a:extLst>
          </p:cNvPr>
          <p:cNvPicPr>
            <a:picLocks noChangeAspect="1"/>
          </p:cNvPicPr>
          <p:nvPr/>
        </p:nvPicPr>
        <p:blipFill>
          <a:blip r:embed="rId2"/>
          <a:stretch>
            <a:fillRect/>
          </a:stretch>
        </p:blipFill>
        <p:spPr>
          <a:xfrm>
            <a:off x="3003453" y="1753934"/>
            <a:ext cx="8608254" cy="3865593"/>
          </a:xfrm>
          <a:prstGeom prst="rect">
            <a:avLst/>
          </a:prstGeom>
        </p:spPr>
      </p:pic>
    </p:spTree>
    <p:extLst>
      <p:ext uri="{BB962C8B-B14F-4D97-AF65-F5344CB8AC3E}">
        <p14:creationId xmlns:p14="http://schemas.microsoft.com/office/powerpoint/2010/main" val="40223921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D04978D-E490-C1FD-6774-A027D9D57597}"/>
              </a:ext>
            </a:extLst>
          </p:cNvPr>
          <p:cNvSpPr>
            <a:spLocks noGrp="1"/>
          </p:cNvSpPr>
          <p:nvPr>
            <p:ph type="title"/>
          </p:nvPr>
        </p:nvSpPr>
        <p:spPr/>
        <p:txBody>
          <a:bodyPr/>
          <a:lstStyle/>
          <a:p>
            <a:r>
              <a:rPr lang="en-US" dirty="0"/>
              <a:t>Individual Override</a:t>
            </a:r>
          </a:p>
        </p:txBody>
      </p:sp>
      <p:sp>
        <p:nvSpPr>
          <p:cNvPr id="14" name="Content Placeholder 13">
            <a:extLst>
              <a:ext uri="{FF2B5EF4-FFF2-40B4-BE49-F238E27FC236}">
                <a16:creationId xmlns:a16="http://schemas.microsoft.com/office/drawing/2014/main" id="{E74C873A-29D9-8A8E-3E0D-088FB547BF03}"/>
              </a:ext>
            </a:extLst>
          </p:cNvPr>
          <p:cNvSpPr>
            <a:spLocks noGrp="1"/>
          </p:cNvSpPr>
          <p:nvPr>
            <p:ph sz="quarter" idx="17"/>
          </p:nvPr>
        </p:nvSpPr>
        <p:spPr>
          <a:xfrm>
            <a:off x="914401" y="1379538"/>
            <a:ext cx="1807698" cy="3241700"/>
          </a:xfrm>
        </p:spPr>
        <p:txBody>
          <a:bodyPr/>
          <a:lstStyle/>
          <a:p>
            <a:pPr marL="0" indent="0">
              <a:buNone/>
            </a:pPr>
            <a:r>
              <a:rPr lang="en-US" dirty="0"/>
              <a:t>You can “un-match” a student from any “matched” status</a:t>
            </a:r>
          </a:p>
        </p:txBody>
      </p:sp>
      <p:sp>
        <p:nvSpPr>
          <p:cNvPr id="4" name="Slide Number Placeholder 3">
            <a:extLst>
              <a:ext uri="{FF2B5EF4-FFF2-40B4-BE49-F238E27FC236}">
                <a16:creationId xmlns:a16="http://schemas.microsoft.com/office/drawing/2014/main" id="{8E718227-DBF4-C8E8-DC03-FE8AE05F1C95}"/>
              </a:ext>
            </a:extLst>
          </p:cNvPr>
          <p:cNvSpPr>
            <a:spLocks noGrp="1"/>
          </p:cNvSpPr>
          <p:nvPr>
            <p:ph type="sldNum" sz="quarter" idx="12"/>
          </p:nvPr>
        </p:nvSpPr>
        <p:spPr/>
        <p:txBody>
          <a:bodyPr/>
          <a:lstStyle/>
          <a:p>
            <a:fld id="{369026CA-FCD3-9147-8CC6-4862EFF526B8}" type="slidenum">
              <a:rPr lang="en-US" smtClean="0"/>
              <a:pPr/>
              <a:t>23</a:t>
            </a:fld>
            <a:endParaRPr lang="en-US" dirty="0"/>
          </a:p>
        </p:txBody>
      </p:sp>
      <p:pic>
        <p:nvPicPr>
          <p:cNvPr id="2" name="Picture 1" descr="screenshot of eligibility matching system showing how to use the individual override screen to un-match a student that was incorrectly matched to a different Medicaid member.">
            <a:extLst>
              <a:ext uri="{FF2B5EF4-FFF2-40B4-BE49-F238E27FC236}">
                <a16:creationId xmlns:a16="http://schemas.microsoft.com/office/drawing/2014/main" id="{6581DECA-DA13-080E-0FF0-12A57D37191A}"/>
              </a:ext>
            </a:extLst>
          </p:cNvPr>
          <p:cNvPicPr>
            <a:picLocks noChangeAspect="1"/>
          </p:cNvPicPr>
          <p:nvPr/>
        </p:nvPicPr>
        <p:blipFill>
          <a:blip r:embed="rId2"/>
          <a:stretch>
            <a:fillRect/>
          </a:stretch>
        </p:blipFill>
        <p:spPr>
          <a:xfrm>
            <a:off x="2916192" y="1379538"/>
            <a:ext cx="8590008" cy="4395597"/>
          </a:xfrm>
          <a:prstGeom prst="rect">
            <a:avLst/>
          </a:prstGeom>
        </p:spPr>
      </p:pic>
    </p:spTree>
    <p:extLst>
      <p:ext uri="{BB962C8B-B14F-4D97-AF65-F5344CB8AC3E}">
        <p14:creationId xmlns:p14="http://schemas.microsoft.com/office/powerpoint/2010/main" val="9944704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D04978D-E490-C1FD-6774-A027D9D57597}"/>
              </a:ext>
            </a:extLst>
          </p:cNvPr>
          <p:cNvSpPr>
            <a:spLocks noGrp="1"/>
          </p:cNvSpPr>
          <p:nvPr>
            <p:ph type="title"/>
          </p:nvPr>
        </p:nvSpPr>
        <p:spPr/>
        <p:txBody>
          <a:bodyPr/>
          <a:lstStyle/>
          <a:p>
            <a:r>
              <a:rPr lang="en-US" dirty="0"/>
              <a:t>Individual Override (2)</a:t>
            </a:r>
          </a:p>
        </p:txBody>
      </p:sp>
      <p:sp>
        <p:nvSpPr>
          <p:cNvPr id="14" name="Content Placeholder 13">
            <a:extLst>
              <a:ext uri="{FF2B5EF4-FFF2-40B4-BE49-F238E27FC236}">
                <a16:creationId xmlns:a16="http://schemas.microsoft.com/office/drawing/2014/main" id="{E74C873A-29D9-8A8E-3E0D-088FB547BF03}"/>
              </a:ext>
            </a:extLst>
          </p:cNvPr>
          <p:cNvSpPr>
            <a:spLocks noGrp="1"/>
          </p:cNvSpPr>
          <p:nvPr>
            <p:ph sz="quarter" idx="17"/>
          </p:nvPr>
        </p:nvSpPr>
        <p:spPr>
          <a:xfrm>
            <a:off x="914401" y="1379538"/>
            <a:ext cx="1807698" cy="3241700"/>
          </a:xfrm>
        </p:spPr>
        <p:txBody>
          <a:bodyPr/>
          <a:lstStyle/>
          <a:p>
            <a:pPr marL="0" indent="0">
              <a:buNone/>
            </a:pPr>
            <a:r>
              <a:rPr lang="en-US" dirty="0"/>
              <a:t>You can “match” a student from any “un-matched” status</a:t>
            </a:r>
          </a:p>
        </p:txBody>
      </p:sp>
      <p:sp>
        <p:nvSpPr>
          <p:cNvPr id="4" name="Slide Number Placeholder 3">
            <a:extLst>
              <a:ext uri="{FF2B5EF4-FFF2-40B4-BE49-F238E27FC236}">
                <a16:creationId xmlns:a16="http://schemas.microsoft.com/office/drawing/2014/main" id="{8E718227-DBF4-C8E8-DC03-FE8AE05F1C95}"/>
              </a:ext>
            </a:extLst>
          </p:cNvPr>
          <p:cNvSpPr>
            <a:spLocks noGrp="1"/>
          </p:cNvSpPr>
          <p:nvPr>
            <p:ph type="sldNum" sz="quarter" idx="12"/>
          </p:nvPr>
        </p:nvSpPr>
        <p:spPr/>
        <p:txBody>
          <a:bodyPr/>
          <a:lstStyle/>
          <a:p>
            <a:fld id="{369026CA-FCD3-9147-8CC6-4862EFF526B8}" type="slidenum">
              <a:rPr lang="en-US" smtClean="0"/>
              <a:pPr/>
              <a:t>24</a:t>
            </a:fld>
            <a:endParaRPr lang="en-US" dirty="0"/>
          </a:p>
        </p:txBody>
      </p:sp>
      <p:pic>
        <p:nvPicPr>
          <p:cNvPr id="3" name="Picture 2" descr="Screenshot of the system showing the individual override feature. ">
            <a:extLst>
              <a:ext uri="{FF2B5EF4-FFF2-40B4-BE49-F238E27FC236}">
                <a16:creationId xmlns:a16="http://schemas.microsoft.com/office/drawing/2014/main" id="{184F2661-6C81-3941-26FE-E219D2A4CFFC}"/>
              </a:ext>
            </a:extLst>
          </p:cNvPr>
          <p:cNvPicPr>
            <a:picLocks noChangeAspect="1"/>
          </p:cNvPicPr>
          <p:nvPr/>
        </p:nvPicPr>
        <p:blipFill>
          <a:blip r:embed="rId2"/>
          <a:stretch>
            <a:fillRect/>
          </a:stretch>
        </p:blipFill>
        <p:spPr>
          <a:xfrm>
            <a:off x="2765820" y="1379538"/>
            <a:ext cx="8740380" cy="4425221"/>
          </a:xfrm>
          <a:prstGeom prst="rect">
            <a:avLst/>
          </a:prstGeom>
        </p:spPr>
      </p:pic>
    </p:spTree>
    <p:extLst>
      <p:ext uri="{BB962C8B-B14F-4D97-AF65-F5344CB8AC3E}">
        <p14:creationId xmlns:p14="http://schemas.microsoft.com/office/powerpoint/2010/main" val="10493879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D04978D-E490-C1FD-6774-A027D9D57597}"/>
              </a:ext>
            </a:extLst>
          </p:cNvPr>
          <p:cNvSpPr>
            <a:spLocks noGrp="1"/>
          </p:cNvSpPr>
          <p:nvPr>
            <p:ph type="title"/>
          </p:nvPr>
        </p:nvSpPr>
        <p:spPr/>
        <p:txBody>
          <a:bodyPr/>
          <a:lstStyle/>
          <a:p>
            <a:r>
              <a:rPr lang="en-US" dirty="0"/>
              <a:t>Individual Inquiry</a:t>
            </a:r>
          </a:p>
        </p:txBody>
      </p:sp>
      <p:sp>
        <p:nvSpPr>
          <p:cNvPr id="14" name="Content Placeholder 13">
            <a:extLst>
              <a:ext uri="{FF2B5EF4-FFF2-40B4-BE49-F238E27FC236}">
                <a16:creationId xmlns:a16="http://schemas.microsoft.com/office/drawing/2014/main" id="{E74C873A-29D9-8A8E-3E0D-088FB547BF03}"/>
              </a:ext>
            </a:extLst>
          </p:cNvPr>
          <p:cNvSpPr>
            <a:spLocks noGrp="1"/>
          </p:cNvSpPr>
          <p:nvPr>
            <p:ph sz="quarter" idx="17"/>
          </p:nvPr>
        </p:nvSpPr>
        <p:spPr>
          <a:xfrm>
            <a:off x="914400" y="1379538"/>
            <a:ext cx="10585937" cy="526634"/>
          </a:xfrm>
        </p:spPr>
        <p:txBody>
          <a:bodyPr/>
          <a:lstStyle/>
          <a:p>
            <a:pPr marL="0" indent="0">
              <a:buNone/>
            </a:pPr>
            <a:r>
              <a:rPr lang="en-US" dirty="0"/>
              <a:t>You can look up a single student at a time using the Individual Inquiry</a:t>
            </a:r>
          </a:p>
        </p:txBody>
      </p:sp>
      <p:sp>
        <p:nvSpPr>
          <p:cNvPr id="4" name="Slide Number Placeholder 3">
            <a:extLst>
              <a:ext uri="{FF2B5EF4-FFF2-40B4-BE49-F238E27FC236}">
                <a16:creationId xmlns:a16="http://schemas.microsoft.com/office/drawing/2014/main" id="{8E718227-DBF4-C8E8-DC03-FE8AE05F1C95}"/>
              </a:ext>
            </a:extLst>
          </p:cNvPr>
          <p:cNvSpPr>
            <a:spLocks noGrp="1"/>
          </p:cNvSpPr>
          <p:nvPr>
            <p:ph type="sldNum" sz="quarter" idx="12"/>
          </p:nvPr>
        </p:nvSpPr>
        <p:spPr/>
        <p:txBody>
          <a:bodyPr/>
          <a:lstStyle/>
          <a:p>
            <a:fld id="{369026CA-FCD3-9147-8CC6-4862EFF526B8}" type="slidenum">
              <a:rPr lang="en-US" smtClean="0"/>
              <a:pPr/>
              <a:t>25</a:t>
            </a:fld>
            <a:endParaRPr lang="en-US" dirty="0"/>
          </a:p>
        </p:txBody>
      </p:sp>
      <p:pic>
        <p:nvPicPr>
          <p:cNvPr id="2" name="Picture 1" descr="screenshot of eligibility matching system showing how to use the individual inquiry screen.">
            <a:extLst>
              <a:ext uri="{FF2B5EF4-FFF2-40B4-BE49-F238E27FC236}">
                <a16:creationId xmlns:a16="http://schemas.microsoft.com/office/drawing/2014/main" id="{38E72F7E-7D72-FF38-47B5-EF69481BCE48}"/>
              </a:ext>
            </a:extLst>
          </p:cNvPr>
          <p:cNvPicPr>
            <a:picLocks noChangeAspect="1"/>
          </p:cNvPicPr>
          <p:nvPr/>
        </p:nvPicPr>
        <p:blipFill>
          <a:blip r:embed="rId2"/>
          <a:stretch>
            <a:fillRect/>
          </a:stretch>
        </p:blipFill>
        <p:spPr>
          <a:xfrm>
            <a:off x="574411" y="2079843"/>
            <a:ext cx="11254191" cy="3133616"/>
          </a:xfrm>
          <a:prstGeom prst="rect">
            <a:avLst/>
          </a:prstGeom>
        </p:spPr>
      </p:pic>
    </p:spTree>
    <p:extLst>
      <p:ext uri="{BB962C8B-B14F-4D97-AF65-F5344CB8AC3E}">
        <p14:creationId xmlns:p14="http://schemas.microsoft.com/office/powerpoint/2010/main" val="28298342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D04978D-E490-C1FD-6774-A027D9D57597}"/>
              </a:ext>
            </a:extLst>
          </p:cNvPr>
          <p:cNvSpPr>
            <a:spLocks noGrp="1"/>
          </p:cNvSpPr>
          <p:nvPr>
            <p:ph type="title"/>
          </p:nvPr>
        </p:nvSpPr>
        <p:spPr/>
        <p:txBody>
          <a:bodyPr/>
          <a:lstStyle/>
          <a:p>
            <a:r>
              <a:rPr lang="en-US" dirty="0"/>
              <a:t>History Matching</a:t>
            </a:r>
          </a:p>
        </p:txBody>
      </p:sp>
      <p:sp>
        <p:nvSpPr>
          <p:cNvPr id="14" name="Content Placeholder 13">
            <a:extLst>
              <a:ext uri="{FF2B5EF4-FFF2-40B4-BE49-F238E27FC236}">
                <a16:creationId xmlns:a16="http://schemas.microsoft.com/office/drawing/2014/main" id="{E74C873A-29D9-8A8E-3E0D-088FB547BF03}"/>
              </a:ext>
            </a:extLst>
          </p:cNvPr>
          <p:cNvSpPr>
            <a:spLocks noGrp="1"/>
          </p:cNvSpPr>
          <p:nvPr>
            <p:ph sz="quarter" idx="17"/>
          </p:nvPr>
        </p:nvSpPr>
        <p:spPr>
          <a:xfrm>
            <a:off x="914400" y="1379538"/>
            <a:ext cx="10585937" cy="4838382"/>
          </a:xfrm>
        </p:spPr>
        <p:txBody>
          <a:bodyPr/>
          <a:lstStyle/>
          <a:p>
            <a:pPr marL="0" indent="0">
              <a:buNone/>
            </a:pPr>
            <a:r>
              <a:rPr lang="en-US" sz="2400" dirty="0"/>
              <a:t>The system remembers the history of manual matching decisions from one quarter to the next</a:t>
            </a:r>
          </a:p>
          <a:p>
            <a:pPr marL="457200" indent="-457200">
              <a:buFont typeface="+mj-lt"/>
              <a:buAutoNum type="arabicPeriod"/>
            </a:pPr>
            <a:r>
              <a:rPr lang="en-US" sz="2400" dirty="0"/>
              <a:t>Records left in ‘Possible Match’ or ‘Review Needed’ status are not considered in history matching</a:t>
            </a:r>
          </a:p>
          <a:p>
            <a:pPr marL="457200" indent="-457200">
              <a:buFont typeface="+mj-lt"/>
              <a:buAutoNum type="arabicPeriod"/>
            </a:pPr>
            <a:r>
              <a:rPr lang="en-US" sz="2400" dirty="0"/>
              <a:t>In order for a pair (School Division record compared to DMAS record) to be either ‘History Matched’ or ‘History Rejected’, the exact same pair must occur in a future quarter (Name, DOB &amp; Gender)  </a:t>
            </a:r>
          </a:p>
          <a:p>
            <a:pPr marL="457200" indent="-457200">
              <a:buFont typeface="+mj-lt"/>
              <a:buAutoNum type="arabicPeriod"/>
            </a:pPr>
            <a:r>
              <a:rPr lang="en-US" sz="2400" dirty="0"/>
              <a:t>‘Manually Matched’ and ‘Manually Rejected’ pairs are remembered by the system and considered in history matching</a:t>
            </a:r>
          </a:p>
          <a:p>
            <a:pPr lvl="1"/>
            <a:r>
              <a:rPr lang="en-US" sz="2200" dirty="0"/>
              <a:t>If any of those data elements changes on either the School Division record or the DMAS record, the system will not apply history matching</a:t>
            </a:r>
          </a:p>
        </p:txBody>
      </p:sp>
      <p:sp>
        <p:nvSpPr>
          <p:cNvPr id="4" name="Slide Number Placeholder 3">
            <a:extLst>
              <a:ext uri="{FF2B5EF4-FFF2-40B4-BE49-F238E27FC236}">
                <a16:creationId xmlns:a16="http://schemas.microsoft.com/office/drawing/2014/main" id="{8E718227-DBF4-C8E8-DC03-FE8AE05F1C95}"/>
              </a:ext>
            </a:extLst>
          </p:cNvPr>
          <p:cNvSpPr>
            <a:spLocks noGrp="1"/>
          </p:cNvSpPr>
          <p:nvPr>
            <p:ph type="sldNum" sz="quarter" idx="12"/>
          </p:nvPr>
        </p:nvSpPr>
        <p:spPr/>
        <p:txBody>
          <a:bodyPr/>
          <a:lstStyle/>
          <a:p>
            <a:fld id="{369026CA-FCD3-9147-8CC6-4862EFF526B8}" type="slidenum">
              <a:rPr lang="en-US" smtClean="0"/>
              <a:pPr/>
              <a:t>26</a:t>
            </a:fld>
            <a:endParaRPr lang="en-US" dirty="0"/>
          </a:p>
        </p:txBody>
      </p:sp>
    </p:spTree>
    <p:extLst>
      <p:ext uri="{BB962C8B-B14F-4D97-AF65-F5344CB8AC3E}">
        <p14:creationId xmlns:p14="http://schemas.microsoft.com/office/powerpoint/2010/main" val="1228855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D04978D-E490-C1FD-6774-A027D9D57597}"/>
              </a:ext>
            </a:extLst>
          </p:cNvPr>
          <p:cNvSpPr>
            <a:spLocks noGrp="1"/>
          </p:cNvSpPr>
          <p:nvPr>
            <p:ph type="title"/>
          </p:nvPr>
        </p:nvSpPr>
        <p:spPr/>
        <p:txBody>
          <a:bodyPr/>
          <a:lstStyle/>
          <a:p>
            <a:r>
              <a:rPr lang="en-US" dirty="0"/>
              <a:t>Summary Report</a:t>
            </a:r>
          </a:p>
        </p:txBody>
      </p:sp>
      <p:sp>
        <p:nvSpPr>
          <p:cNvPr id="4" name="Slide Number Placeholder 3">
            <a:extLst>
              <a:ext uri="{FF2B5EF4-FFF2-40B4-BE49-F238E27FC236}">
                <a16:creationId xmlns:a16="http://schemas.microsoft.com/office/drawing/2014/main" id="{8E718227-DBF4-C8E8-DC03-FE8AE05F1C95}"/>
              </a:ext>
              <a:ext uri="{C183D7F6-B498-43B3-948B-1728B52AA6E4}">
                <adec:decorative xmlns:adec="http://schemas.microsoft.com/office/drawing/2017/decorative" val="1"/>
              </a:ext>
            </a:extLst>
          </p:cNvPr>
          <p:cNvSpPr>
            <a:spLocks noGrp="1"/>
          </p:cNvSpPr>
          <p:nvPr>
            <p:ph type="sldNum" sz="quarter" idx="12"/>
          </p:nvPr>
        </p:nvSpPr>
        <p:spPr/>
        <p:txBody>
          <a:bodyPr/>
          <a:lstStyle/>
          <a:p>
            <a:fld id="{369026CA-FCD3-9147-8CC6-4862EFF526B8}" type="slidenum">
              <a:rPr lang="en-US" smtClean="0"/>
              <a:pPr/>
              <a:t>27</a:t>
            </a:fld>
            <a:endParaRPr lang="en-US" dirty="0"/>
          </a:p>
        </p:txBody>
      </p:sp>
      <p:pic>
        <p:nvPicPr>
          <p:cNvPr id="6" name="Picture 5" descr="example eligibility matching results summary report, showing where the total count of students matched to Medicaid members can be found.">
            <a:extLst>
              <a:ext uri="{FF2B5EF4-FFF2-40B4-BE49-F238E27FC236}">
                <a16:creationId xmlns:a16="http://schemas.microsoft.com/office/drawing/2014/main" id="{CFB336C7-1C9B-C240-8556-B40AC82B784B}"/>
              </a:ext>
            </a:extLst>
          </p:cNvPr>
          <p:cNvPicPr>
            <a:picLocks noChangeAspect="1"/>
          </p:cNvPicPr>
          <p:nvPr/>
        </p:nvPicPr>
        <p:blipFill>
          <a:blip r:embed="rId2"/>
          <a:stretch>
            <a:fillRect/>
          </a:stretch>
        </p:blipFill>
        <p:spPr>
          <a:xfrm>
            <a:off x="1023400" y="1203767"/>
            <a:ext cx="9668046" cy="5125398"/>
          </a:xfrm>
          <a:prstGeom prst="rect">
            <a:avLst/>
          </a:prstGeom>
        </p:spPr>
      </p:pic>
    </p:spTree>
    <p:extLst>
      <p:ext uri="{BB962C8B-B14F-4D97-AF65-F5344CB8AC3E}">
        <p14:creationId xmlns:p14="http://schemas.microsoft.com/office/powerpoint/2010/main" val="32441510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D04978D-E490-C1FD-6774-A027D9D57597}"/>
              </a:ext>
            </a:extLst>
          </p:cNvPr>
          <p:cNvSpPr>
            <a:spLocks noGrp="1"/>
          </p:cNvSpPr>
          <p:nvPr>
            <p:ph type="title"/>
          </p:nvPr>
        </p:nvSpPr>
        <p:spPr/>
        <p:txBody>
          <a:bodyPr/>
          <a:lstStyle/>
          <a:p>
            <a:r>
              <a:rPr lang="en-US" dirty="0"/>
              <a:t>Matching Results Export</a:t>
            </a:r>
          </a:p>
        </p:txBody>
      </p:sp>
      <p:sp>
        <p:nvSpPr>
          <p:cNvPr id="4" name="Slide Number Placeholder 3">
            <a:extLst>
              <a:ext uri="{FF2B5EF4-FFF2-40B4-BE49-F238E27FC236}">
                <a16:creationId xmlns:a16="http://schemas.microsoft.com/office/drawing/2014/main" id="{8E718227-DBF4-C8E8-DC03-FE8AE05F1C95}"/>
              </a:ext>
            </a:extLst>
          </p:cNvPr>
          <p:cNvSpPr>
            <a:spLocks noGrp="1"/>
          </p:cNvSpPr>
          <p:nvPr>
            <p:ph type="sldNum" sz="quarter" idx="12"/>
          </p:nvPr>
        </p:nvSpPr>
        <p:spPr/>
        <p:txBody>
          <a:bodyPr/>
          <a:lstStyle/>
          <a:p>
            <a:fld id="{369026CA-FCD3-9147-8CC6-4862EFF526B8}" type="slidenum">
              <a:rPr lang="en-US" smtClean="0"/>
              <a:pPr/>
              <a:t>28</a:t>
            </a:fld>
            <a:endParaRPr lang="en-US" dirty="0"/>
          </a:p>
        </p:txBody>
      </p:sp>
      <p:pic>
        <p:nvPicPr>
          <p:cNvPr id="2" name="Picture 1" descr="screenshot of the eligibility matching results report showing that each student's information from the school division's data is shown to the left, and paired to any matching Medicaid member information shown to the right on the same row of the report.">
            <a:extLst>
              <a:ext uri="{FF2B5EF4-FFF2-40B4-BE49-F238E27FC236}">
                <a16:creationId xmlns:a16="http://schemas.microsoft.com/office/drawing/2014/main" id="{4DB5D08B-2725-1E96-B116-32DCFA0EBBD9}"/>
              </a:ext>
            </a:extLst>
          </p:cNvPr>
          <p:cNvPicPr>
            <a:picLocks noChangeAspect="1"/>
          </p:cNvPicPr>
          <p:nvPr/>
        </p:nvPicPr>
        <p:blipFill>
          <a:blip r:embed="rId2"/>
          <a:stretch>
            <a:fillRect/>
          </a:stretch>
        </p:blipFill>
        <p:spPr>
          <a:xfrm>
            <a:off x="432325" y="1721972"/>
            <a:ext cx="11327350" cy="3414056"/>
          </a:xfrm>
          <a:prstGeom prst="rect">
            <a:avLst/>
          </a:prstGeom>
        </p:spPr>
      </p:pic>
    </p:spTree>
    <p:extLst>
      <p:ext uri="{BB962C8B-B14F-4D97-AF65-F5344CB8AC3E}">
        <p14:creationId xmlns:p14="http://schemas.microsoft.com/office/powerpoint/2010/main" val="32724082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D04978D-E490-C1FD-6774-A027D9D57597}"/>
              </a:ext>
            </a:extLst>
          </p:cNvPr>
          <p:cNvSpPr>
            <a:spLocks noGrp="1"/>
          </p:cNvSpPr>
          <p:nvPr>
            <p:ph type="title"/>
          </p:nvPr>
        </p:nvSpPr>
        <p:spPr/>
        <p:txBody>
          <a:bodyPr/>
          <a:lstStyle/>
          <a:p>
            <a:r>
              <a:rPr lang="en-US" dirty="0"/>
              <a:t>Matching Results Export (2)</a:t>
            </a:r>
          </a:p>
        </p:txBody>
      </p:sp>
      <p:sp>
        <p:nvSpPr>
          <p:cNvPr id="4" name="Slide Number Placeholder 3">
            <a:extLst>
              <a:ext uri="{FF2B5EF4-FFF2-40B4-BE49-F238E27FC236}">
                <a16:creationId xmlns:a16="http://schemas.microsoft.com/office/drawing/2014/main" id="{8E718227-DBF4-C8E8-DC03-FE8AE05F1C95}"/>
              </a:ext>
              <a:ext uri="{C183D7F6-B498-43B3-948B-1728B52AA6E4}">
                <adec:decorative xmlns:adec="http://schemas.microsoft.com/office/drawing/2017/decorative" val="1"/>
              </a:ext>
            </a:extLst>
          </p:cNvPr>
          <p:cNvSpPr>
            <a:spLocks noGrp="1"/>
          </p:cNvSpPr>
          <p:nvPr>
            <p:ph type="sldNum" sz="quarter" idx="12"/>
          </p:nvPr>
        </p:nvSpPr>
        <p:spPr/>
        <p:txBody>
          <a:bodyPr/>
          <a:lstStyle/>
          <a:p>
            <a:fld id="{369026CA-FCD3-9147-8CC6-4862EFF526B8}" type="slidenum">
              <a:rPr lang="en-US" smtClean="0"/>
              <a:pPr/>
              <a:t>29</a:t>
            </a:fld>
            <a:endParaRPr lang="en-US" dirty="0"/>
          </a:p>
        </p:txBody>
      </p:sp>
      <p:pic>
        <p:nvPicPr>
          <p:cNvPr id="3" name="Picture 2" descr="screenshot of the eligibility matching resulsts report showing where to find the Medicaid type for any matched students.">
            <a:extLst>
              <a:ext uri="{FF2B5EF4-FFF2-40B4-BE49-F238E27FC236}">
                <a16:creationId xmlns:a16="http://schemas.microsoft.com/office/drawing/2014/main" id="{C8E6E237-0400-FD71-6B89-3910F581CEF0}"/>
              </a:ext>
            </a:extLst>
          </p:cNvPr>
          <p:cNvPicPr>
            <a:picLocks noChangeAspect="1"/>
          </p:cNvPicPr>
          <p:nvPr/>
        </p:nvPicPr>
        <p:blipFill>
          <a:blip r:embed="rId2"/>
          <a:stretch>
            <a:fillRect/>
          </a:stretch>
        </p:blipFill>
        <p:spPr>
          <a:xfrm>
            <a:off x="1346804" y="1060498"/>
            <a:ext cx="9498391" cy="4737003"/>
          </a:xfrm>
          <a:prstGeom prst="rect">
            <a:avLst/>
          </a:prstGeom>
        </p:spPr>
      </p:pic>
    </p:spTree>
    <p:extLst>
      <p:ext uri="{BB962C8B-B14F-4D97-AF65-F5344CB8AC3E}">
        <p14:creationId xmlns:p14="http://schemas.microsoft.com/office/powerpoint/2010/main" val="1509761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533B3-118C-A013-32D4-5D9969956034}"/>
              </a:ext>
            </a:extLst>
          </p:cNvPr>
          <p:cNvSpPr>
            <a:spLocks noGrp="1"/>
          </p:cNvSpPr>
          <p:nvPr>
            <p:ph type="title"/>
          </p:nvPr>
        </p:nvSpPr>
        <p:spPr/>
        <p:txBody>
          <a:bodyPr/>
          <a:lstStyle/>
          <a:p>
            <a:r>
              <a:rPr lang="en-US" dirty="0"/>
              <a:t>Learning Objectives</a:t>
            </a:r>
            <a:br>
              <a:rPr lang="en-US" dirty="0"/>
            </a:br>
            <a:endParaRPr lang="en-US" dirty="0"/>
          </a:p>
        </p:txBody>
      </p:sp>
      <p:sp>
        <p:nvSpPr>
          <p:cNvPr id="4" name="Text Placeholder 3">
            <a:extLst>
              <a:ext uri="{FF2B5EF4-FFF2-40B4-BE49-F238E27FC236}">
                <a16:creationId xmlns:a16="http://schemas.microsoft.com/office/drawing/2014/main" id="{208E7DD7-8E5F-BFDA-F318-9245EF079400}"/>
              </a:ext>
            </a:extLst>
          </p:cNvPr>
          <p:cNvSpPr>
            <a:spLocks noGrp="1"/>
          </p:cNvSpPr>
          <p:nvPr>
            <p:ph type="body" sz="quarter" idx="14"/>
          </p:nvPr>
        </p:nvSpPr>
        <p:spPr>
          <a:xfrm>
            <a:off x="914399" y="1510611"/>
            <a:ext cx="7696199" cy="4565069"/>
          </a:xfrm>
        </p:spPr>
        <p:txBody>
          <a:bodyPr/>
          <a:lstStyle/>
          <a:p>
            <a:r>
              <a:rPr lang="en-US" sz="2200" dirty="0"/>
              <a:t>Understand why an accurate eligibility match is important</a:t>
            </a:r>
          </a:p>
          <a:p>
            <a:r>
              <a:rPr lang="en-US" sz="2200" dirty="0"/>
              <a:t>Understand how the results of the eligibility match are used in the reimbursement process for AAC and for the Direct Medical Services Cost Report</a:t>
            </a:r>
          </a:p>
          <a:p>
            <a:r>
              <a:rPr lang="en-US" sz="2200" dirty="0"/>
              <a:t>Know the timeframes and deadlines involved</a:t>
            </a:r>
          </a:p>
          <a:p>
            <a:r>
              <a:rPr lang="en-US" sz="2200" dirty="0"/>
              <a:t>Understand how to complete an eligibility match using the web-based system</a:t>
            </a:r>
          </a:p>
          <a:p>
            <a:r>
              <a:rPr lang="en-US" sz="2200" dirty="0"/>
              <a:t>Gain some helpful tips and tools to ensure that your school division is maximizing your AAC and Cost Report reimbursement through employing a robust matching process, while meeting all program requirements</a:t>
            </a:r>
          </a:p>
        </p:txBody>
      </p:sp>
      <p:sp>
        <p:nvSpPr>
          <p:cNvPr id="3" name="Slide Number Placeholder 2">
            <a:extLst>
              <a:ext uri="{FF2B5EF4-FFF2-40B4-BE49-F238E27FC236}">
                <a16:creationId xmlns:a16="http://schemas.microsoft.com/office/drawing/2014/main" id="{057342AB-6E15-C006-5B2B-F5164A84CB9C}"/>
              </a:ext>
            </a:extLst>
          </p:cNvPr>
          <p:cNvSpPr>
            <a:spLocks noGrp="1"/>
          </p:cNvSpPr>
          <p:nvPr>
            <p:ph type="sldNum" sz="quarter" idx="12"/>
          </p:nvPr>
        </p:nvSpPr>
        <p:spPr/>
        <p:txBody>
          <a:bodyPr/>
          <a:lstStyle/>
          <a:p>
            <a:fld id="{369026CA-FCD3-9147-8CC6-4862EFF526B8}" type="slidenum">
              <a:rPr lang="en-US" smtClean="0">
                <a:solidFill>
                  <a:schemeClr val="bg2">
                    <a:lumMod val="75000"/>
                  </a:schemeClr>
                </a:solidFill>
              </a:rPr>
              <a:pPr/>
              <a:t>3</a:t>
            </a:fld>
            <a:endParaRPr lang="en-US" dirty="0">
              <a:solidFill>
                <a:schemeClr val="bg2">
                  <a:lumMod val="75000"/>
                </a:schemeClr>
              </a:solidFill>
            </a:endParaRPr>
          </a:p>
        </p:txBody>
      </p:sp>
    </p:spTree>
    <p:extLst>
      <p:ext uri="{BB962C8B-B14F-4D97-AF65-F5344CB8AC3E}">
        <p14:creationId xmlns:p14="http://schemas.microsoft.com/office/powerpoint/2010/main" val="22193192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D04978D-E490-C1FD-6774-A027D9D57597}"/>
              </a:ext>
            </a:extLst>
          </p:cNvPr>
          <p:cNvSpPr>
            <a:spLocks noGrp="1"/>
          </p:cNvSpPr>
          <p:nvPr>
            <p:ph type="title"/>
          </p:nvPr>
        </p:nvSpPr>
        <p:spPr/>
        <p:txBody>
          <a:bodyPr/>
          <a:lstStyle/>
          <a:p>
            <a:r>
              <a:rPr lang="en-US" dirty="0"/>
              <a:t>Gender Neutral Matching</a:t>
            </a:r>
          </a:p>
        </p:txBody>
      </p:sp>
      <p:sp>
        <p:nvSpPr>
          <p:cNvPr id="14" name="Content Placeholder 13">
            <a:extLst>
              <a:ext uri="{FF2B5EF4-FFF2-40B4-BE49-F238E27FC236}">
                <a16:creationId xmlns:a16="http://schemas.microsoft.com/office/drawing/2014/main" id="{E74C873A-29D9-8A8E-3E0D-088FB547BF03}"/>
              </a:ext>
            </a:extLst>
          </p:cNvPr>
          <p:cNvSpPr>
            <a:spLocks noGrp="1"/>
          </p:cNvSpPr>
          <p:nvPr>
            <p:ph sz="quarter" idx="17"/>
          </p:nvPr>
        </p:nvSpPr>
        <p:spPr>
          <a:xfrm>
            <a:off x="914399" y="1224794"/>
            <a:ext cx="10585937" cy="4838382"/>
          </a:xfrm>
        </p:spPr>
        <p:txBody>
          <a:bodyPr/>
          <a:lstStyle/>
          <a:p>
            <a:pPr marL="0" indent="0">
              <a:buNone/>
            </a:pPr>
            <a:r>
              <a:rPr lang="en-US" sz="2200" b="1" i="1" dirty="0"/>
              <a:t>We realize that some schools aren’t gathering ‘M’ or ‘F’ gender for students</a:t>
            </a:r>
          </a:p>
          <a:p>
            <a:pPr marL="0" indent="0">
              <a:buNone/>
            </a:pPr>
            <a:r>
              <a:rPr lang="en-US" sz="2200" b="1" dirty="0"/>
              <a:t>How to Match:</a:t>
            </a:r>
          </a:p>
          <a:p>
            <a:r>
              <a:rPr lang="en-US" sz="2200" b="1" dirty="0"/>
              <a:t>Match with both! </a:t>
            </a:r>
            <a:r>
              <a:rPr lang="en-US" sz="2200" dirty="0"/>
              <a:t>Upload your student matching file with all your students listed twice – once with all ‘M’ and once with all ‘F’.  </a:t>
            </a:r>
          </a:p>
          <a:p>
            <a:pPr lvl="1"/>
            <a:r>
              <a:rPr lang="en-US" sz="2000" dirty="0"/>
              <a:t>For example: You have 500 total students to match, you would now have 500 students with ‘M’ in the gender field, and 500 students with ‘F’ in the gender field, totaling 1,000 students in your upload. </a:t>
            </a:r>
          </a:p>
          <a:p>
            <a:r>
              <a:rPr lang="en-US" sz="2200" b="1" dirty="0"/>
              <a:t>Review and complete the match</a:t>
            </a:r>
            <a:r>
              <a:rPr lang="en-US" sz="2200" dirty="0"/>
              <a:t>, as usual.</a:t>
            </a:r>
          </a:p>
          <a:p>
            <a:r>
              <a:rPr lang="en-US" sz="2200" b="1" dirty="0"/>
              <a:t>Remove duplicates </a:t>
            </a:r>
            <a:r>
              <a:rPr lang="en-US" sz="2200" dirty="0"/>
              <a:t>from the results.</a:t>
            </a:r>
          </a:p>
          <a:p>
            <a:pPr lvl="1"/>
            <a:r>
              <a:rPr lang="en-US" sz="2000" dirty="0"/>
              <a:t>For students that successfully matched to Medicaid eligibility, keep the student record that matched to Medicaid (either M or F).</a:t>
            </a:r>
          </a:p>
          <a:p>
            <a:pPr lvl="1"/>
            <a:r>
              <a:rPr lang="en-US" sz="2000" dirty="0"/>
              <a:t>For the students that did not match, keep either the M or the F (just not both)</a:t>
            </a:r>
          </a:p>
          <a:p>
            <a:r>
              <a:rPr lang="en-US" sz="2200" b="1" dirty="0"/>
              <a:t>Upload the final matching file </a:t>
            </a:r>
            <a:r>
              <a:rPr lang="en-US" sz="2200" dirty="0"/>
              <a:t>with one record for each of your students so that you have the correct DMAS gender data and you get an accurate match.</a:t>
            </a:r>
          </a:p>
        </p:txBody>
      </p:sp>
      <p:sp>
        <p:nvSpPr>
          <p:cNvPr id="4" name="Slide Number Placeholder 3">
            <a:extLst>
              <a:ext uri="{FF2B5EF4-FFF2-40B4-BE49-F238E27FC236}">
                <a16:creationId xmlns:a16="http://schemas.microsoft.com/office/drawing/2014/main" id="{8E718227-DBF4-C8E8-DC03-FE8AE05F1C95}"/>
              </a:ext>
            </a:extLst>
          </p:cNvPr>
          <p:cNvSpPr>
            <a:spLocks noGrp="1"/>
          </p:cNvSpPr>
          <p:nvPr>
            <p:ph type="sldNum" sz="quarter" idx="12"/>
          </p:nvPr>
        </p:nvSpPr>
        <p:spPr/>
        <p:txBody>
          <a:bodyPr/>
          <a:lstStyle/>
          <a:p>
            <a:fld id="{369026CA-FCD3-9147-8CC6-4862EFF526B8}" type="slidenum">
              <a:rPr lang="en-US" smtClean="0"/>
              <a:pPr/>
              <a:t>30</a:t>
            </a:fld>
            <a:endParaRPr lang="en-US" dirty="0"/>
          </a:p>
        </p:txBody>
      </p:sp>
    </p:spTree>
    <p:extLst>
      <p:ext uri="{BB962C8B-B14F-4D97-AF65-F5344CB8AC3E}">
        <p14:creationId xmlns:p14="http://schemas.microsoft.com/office/powerpoint/2010/main" val="899726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D04978D-E490-C1FD-6774-A027D9D57597}"/>
              </a:ext>
            </a:extLst>
          </p:cNvPr>
          <p:cNvSpPr>
            <a:spLocks noGrp="1"/>
          </p:cNvSpPr>
          <p:nvPr>
            <p:ph type="title"/>
          </p:nvPr>
        </p:nvSpPr>
        <p:spPr/>
        <p:txBody>
          <a:bodyPr/>
          <a:lstStyle/>
          <a:p>
            <a:r>
              <a:rPr lang="en-US" dirty="0"/>
              <a:t>Medicaid Outreach</a:t>
            </a:r>
          </a:p>
        </p:txBody>
      </p:sp>
      <p:sp>
        <p:nvSpPr>
          <p:cNvPr id="14" name="Content Placeholder 13">
            <a:extLst>
              <a:ext uri="{FF2B5EF4-FFF2-40B4-BE49-F238E27FC236}">
                <a16:creationId xmlns:a16="http://schemas.microsoft.com/office/drawing/2014/main" id="{E74C873A-29D9-8A8E-3E0D-088FB547BF03}"/>
              </a:ext>
            </a:extLst>
          </p:cNvPr>
          <p:cNvSpPr>
            <a:spLocks noGrp="1"/>
          </p:cNvSpPr>
          <p:nvPr>
            <p:ph sz="quarter" idx="17"/>
          </p:nvPr>
        </p:nvSpPr>
        <p:spPr>
          <a:xfrm>
            <a:off x="914399" y="1371600"/>
            <a:ext cx="10585937" cy="4691576"/>
          </a:xfrm>
        </p:spPr>
        <p:txBody>
          <a:bodyPr/>
          <a:lstStyle/>
          <a:p>
            <a:r>
              <a:rPr lang="en-US" sz="2200" dirty="0"/>
              <a:t>The eligibility responses for all matched students include:</a:t>
            </a:r>
          </a:p>
          <a:p>
            <a:pPr lvl="1"/>
            <a:r>
              <a:rPr lang="en-US" sz="2000" dirty="0"/>
              <a:t>Aid Category</a:t>
            </a:r>
          </a:p>
          <a:p>
            <a:pPr lvl="1"/>
            <a:r>
              <a:rPr lang="en-US" sz="2000" dirty="0"/>
              <a:t>Aid Category Description</a:t>
            </a:r>
          </a:p>
          <a:p>
            <a:pPr lvl="1"/>
            <a:r>
              <a:rPr lang="en-US" sz="2000" dirty="0"/>
              <a:t>Benefit Plan Start Date </a:t>
            </a:r>
          </a:p>
          <a:p>
            <a:r>
              <a:rPr lang="en-US" sz="2200" dirty="0"/>
              <a:t>Use this information to track when families will need to renew their eligibility and conduct outreach to help those families stay enrolled</a:t>
            </a:r>
          </a:p>
          <a:p>
            <a:pPr lvl="1"/>
            <a:r>
              <a:rPr lang="en-US" sz="2000" dirty="0"/>
              <a:t>This work qualifies as a Medicaid Administrative activity and is reimbursable!</a:t>
            </a:r>
          </a:p>
          <a:p>
            <a:pPr lvl="1"/>
            <a:endParaRPr lang="en-US" sz="2000" dirty="0"/>
          </a:p>
          <a:p>
            <a:pPr marL="0" indent="0">
              <a:buNone/>
            </a:pPr>
            <a:endParaRPr lang="en-US" sz="2200" dirty="0"/>
          </a:p>
        </p:txBody>
      </p:sp>
      <p:sp>
        <p:nvSpPr>
          <p:cNvPr id="4" name="Slide Number Placeholder 3">
            <a:extLst>
              <a:ext uri="{FF2B5EF4-FFF2-40B4-BE49-F238E27FC236}">
                <a16:creationId xmlns:a16="http://schemas.microsoft.com/office/drawing/2014/main" id="{8E718227-DBF4-C8E8-DC03-FE8AE05F1C95}"/>
              </a:ext>
            </a:extLst>
          </p:cNvPr>
          <p:cNvSpPr>
            <a:spLocks noGrp="1"/>
          </p:cNvSpPr>
          <p:nvPr>
            <p:ph type="sldNum" sz="quarter" idx="12"/>
          </p:nvPr>
        </p:nvSpPr>
        <p:spPr/>
        <p:txBody>
          <a:bodyPr/>
          <a:lstStyle/>
          <a:p>
            <a:fld id="{369026CA-FCD3-9147-8CC6-4862EFF526B8}" type="slidenum">
              <a:rPr lang="en-US" smtClean="0"/>
              <a:pPr/>
              <a:t>31</a:t>
            </a:fld>
            <a:endParaRPr lang="en-US" dirty="0"/>
          </a:p>
        </p:txBody>
      </p:sp>
      <p:sp>
        <p:nvSpPr>
          <p:cNvPr id="2" name="Star: 5 Points 1">
            <a:extLst>
              <a:ext uri="{FF2B5EF4-FFF2-40B4-BE49-F238E27FC236}">
                <a16:creationId xmlns:a16="http://schemas.microsoft.com/office/drawing/2014/main" id="{0F4A3BFB-A70B-910E-6164-1B813DEFB5D8}"/>
              </a:ext>
              <a:ext uri="{C183D7F6-B498-43B3-948B-1728B52AA6E4}">
                <adec:decorative xmlns:adec="http://schemas.microsoft.com/office/drawing/2017/decorative" val="1"/>
              </a:ext>
            </a:extLst>
          </p:cNvPr>
          <p:cNvSpPr/>
          <p:nvPr/>
        </p:nvSpPr>
        <p:spPr>
          <a:xfrm>
            <a:off x="1146684" y="3604696"/>
            <a:ext cx="430061" cy="388065"/>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85996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F660F42-3B01-9A5D-4D6C-16318026C1A5}"/>
              </a:ext>
            </a:extLst>
          </p:cNvPr>
          <p:cNvSpPr>
            <a:spLocks noGrp="1"/>
          </p:cNvSpPr>
          <p:nvPr>
            <p:ph type="title"/>
          </p:nvPr>
        </p:nvSpPr>
        <p:spPr/>
        <p:txBody>
          <a:bodyPr/>
          <a:lstStyle/>
          <a:p>
            <a:r>
              <a:rPr lang="en-US" dirty="0"/>
              <a:t>Thank You</a:t>
            </a:r>
          </a:p>
        </p:txBody>
      </p:sp>
      <p:sp>
        <p:nvSpPr>
          <p:cNvPr id="2" name="TextBox 1">
            <a:extLst>
              <a:ext uri="{FF2B5EF4-FFF2-40B4-BE49-F238E27FC236}">
                <a16:creationId xmlns:a16="http://schemas.microsoft.com/office/drawing/2014/main" id="{A3137E21-BA4B-5E14-45BF-BA0BDD1067B3}"/>
              </a:ext>
            </a:extLst>
          </p:cNvPr>
          <p:cNvSpPr txBox="1"/>
          <p:nvPr/>
        </p:nvSpPr>
        <p:spPr>
          <a:xfrm>
            <a:off x="3336470" y="3575957"/>
            <a:ext cx="5519057" cy="1569660"/>
          </a:xfrm>
          <a:prstGeom prst="rect">
            <a:avLst/>
          </a:prstGeom>
          <a:solidFill>
            <a:srgbClr val="272F6B"/>
          </a:solidFill>
          <a:ln w="28575">
            <a:solidFill>
              <a:schemeClr val="bg1"/>
            </a:solidFill>
          </a:ln>
        </p:spPr>
        <p:txBody>
          <a:bodyPr wrap="square" rtlCol="0">
            <a:spAutoFit/>
          </a:bodyPr>
          <a:lstStyle/>
          <a:p>
            <a:pPr algn="ctr"/>
            <a:endParaRPr lang="en-US" sz="1200" dirty="0">
              <a:solidFill>
                <a:schemeClr val="bg1"/>
              </a:solidFill>
            </a:endParaRPr>
          </a:p>
          <a:p>
            <a:pPr algn="ctr"/>
            <a:r>
              <a:rPr lang="en-US" sz="2400" dirty="0">
                <a:solidFill>
                  <a:schemeClr val="bg1"/>
                </a:solidFill>
              </a:rPr>
              <a:t>School-Based Medicaid Help Desk</a:t>
            </a:r>
          </a:p>
          <a:p>
            <a:pPr algn="ctr"/>
            <a:r>
              <a:rPr lang="en-US" sz="2400" dirty="0">
                <a:solidFill>
                  <a:schemeClr val="bg1"/>
                </a:solidFill>
              </a:rPr>
              <a:t>1-800-535-6741</a:t>
            </a:r>
          </a:p>
          <a:p>
            <a:pPr algn="ctr"/>
            <a:r>
              <a:rPr lang="en-US" sz="2400" dirty="0">
                <a:solidFill>
                  <a:schemeClr val="bg1"/>
                </a:solidFill>
                <a:hlinkClick r:id="rId2">
                  <a:extLst>
                    <a:ext uri="{A12FA001-AC4F-418D-AE19-62706E023703}">
                      <ahyp:hlinkClr xmlns:ahyp="http://schemas.microsoft.com/office/drawing/2018/hyperlinkcolor" val="tx"/>
                    </a:ext>
                  </a:extLst>
                </a:hlinkClick>
              </a:rPr>
              <a:t>RMTSHelp@umassmed.edu</a:t>
            </a:r>
            <a:endParaRPr lang="en-US" sz="2400" dirty="0">
              <a:solidFill>
                <a:schemeClr val="bg1"/>
              </a:solidFill>
            </a:endParaRPr>
          </a:p>
          <a:p>
            <a:pPr algn="ctr"/>
            <a:endParaRPr lang="en-US" sz="1200" dirty="0">
              <a:solidFill>
                <a:schemeClr val="bg1"/>
              </a:solidFill>
            </a:endParaRPr>
          </a:p>
        </p:txBody>
      </p:sp>
    </p:spTree>
    <p:extLst>
      <p:ext uri="{BB962C8B-B14F-4D97-AF65-F5344CB8AC3E}">
        <p14:creationId xmlns:p14="http://schemas.microsoft.com/office/powerpoint/2010/main" val="3056035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70FEE93-989D-A4F8-2DFC-D4764385ADA4}"/>
              </a:ext>
            </a:extLst>
          </p:cNvPr>
          <p:cNvSpPr>
            <a:spLocks noGrp="1"/>
          </p:cNvSpPr>
          <p:nvPr>
            <p:ph type="title"/>
          </p:nvPr>
        </p:nvSpPr>
        <p:spPr/>
        <p:txBody>
          <a:bodyPr/>
          <a:lstStyle/>
          <a:p>
            <a:r>
              <a:rPr lang="en-US" dirty="0"/>
              <a:t>Eligibility Matching – Why?</a:t>
            </a:r>
          </a:p>
        </p:txBody>
      </p:sp>
      <p:sp>
        <p:nvSpPr>
          <p:cNvPr id="8" name="Content Placeholder 7">
            <a:extLst>
              <a:ext uri="{FF2B5EF4-FFF2-40B4-BE49-F238E27FC236}">
                <a16:creationId xmlns:a16="http://schemas.microsoft.com/office/drawing/2014/main" id="{EE7C0E20-9FE3-A5E8-F0F4-18FBD903F533}"/>
              </a:ext>
            </a:extLst>
          </p:cNvPr>
          <p:cNvSpPr>
            <a:spLocks noGrp="1"/>
          </p:cNvSpPr>
          <p:nvPr>
            <p:ph sz="quarter" idx="17"/>
          </p:nvPr>
        </p:nvSpPr>
        <p:spPr>
          <a:xfrm>
            <a:off x="914400" y="1598863"/>
            <a:ext cx="10820400" cy="433493"/>
          </a:xfrm>
        </p:spPr>
        <p:txBody>
          <a:bodyPr/>
          <a:lstStyle/>
          <a:p>
            <a:pPr marL="0" indent="0" algn="ctr">
              <a:buNone/>
            </a:pPr>
            <a:r>
              <a:rPr lang="en-US" dirty="0"/>
              <a:t>Cost-Based Reimbursement Methodology</a:t>
            </a:r>
          </a:p>
        </p:txBody>
      </p:sp>
      <p:sp>
        <p:nvSpPr>
          <p:cNvPr id="4" name="Slide Number Placeholder 3">
            <a:extLst>
              <a:ext uri="{FF2B5EF4-FFF2-40B4-BE49-F238E27FC236}">
                <a16:creationId xmlns:a16="http://schemas.microsoft.com/office/drawing/2014/main" id="{7EBD3BBE-564A-D51B-8835-2424EEF1BF28}"/>
              </a:ext>
            </a:extLst>
          </p:cNvPr>
          <p:cNvSpPr>
            <a:spLocks noGrp="1"/>
          </p:cNvSpPr>
          <p:nvPr>
            <p:ph type="sldNum" sz="quarter" idx="12"/>
          </p:nvPr>
        </p:nvSpPr>
        <p:spPr/>
        <p:txBody>
          <a:bodyPr/>
          <a:lstStyle/>
          <a:p>
            <a:fld id="{369026CA-FCD3-9147-8CC6-4862EFF526B8}" type="slidenum">
              <a:rPr lang="en-US" smtClean="0"/>
              <a:pPr/>
              <a:t>4</a:t>
            </a:fld>
            <a:endParaRPr lang="en-US" dirty="0"/>
          </a:p>
        </p:txBody>
      </p:sp>
      <p:graphicFrame>
        <p:nvGraphicFramePr>
          <p:cNvPr id="2" name="Diagram 1" descr="Cost based reimbursement calculation. ">
            <a:extLst>
              <a:ext uri="{FF2B5EF4-FFF2-40B4-BE49-F238E27FC236}">
                <a16:creationId xmlns:a16="http://schemas.microsoft.com/office/drawing/2014/main" id="{AB2947BF-EAB7-4BD2-0FCF-93025711AEC3}"/>
              </a:ext>
            </a:extLst>
          </p:cNvPr>
          <p:cNvGraphicFramePr/>
          <p:nvPr>
            <p:extLst>
              <p:ext uri="{D42A27DB-BD31-4B8C-83A1-F6EECF244321}">
                <p14:modId xmlns:p14="http://schemas.microsoft.com/office/powerpoint/2010/main" val="366605926"/>
              </p:ext>
            </p:extLst>
          </p:nvPr>
        </p:nvGraphicFramePr>
        <p:xfrm>
          <a:off x="778875" y="1947862"/>
          <a:ext cx="10620450" cy="27452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a:extLst>
              <a:ext uri="{FF2B5EF4-FFF2-40B4-BE49-F238E27FC236}">
                <a16:creationId xmlns:a16="http://schemas.microsoft.com/office/drawing/2014/main" id="{A3649A6F-81CC-13CF-8CD3-5AEEEFAFE1E8}"/>
              </a:ext>
              <a:ext uri="{C183D7F6-B498-43B3-948B-1728B52AA6E4}">
                <adec:decorative xmlns:adec="http://schemas.microsoft.com/office/drawing/2017/decorative" val="1"/>
              </a:ext>
            </a:extLst>
          </p:cNvPr>
          <p:cNvSpPr/>
          <p:nvPr/>
        </p:nvSpPr>
        <p:spPr>
          <a:xfrm>
            <a:off x="6325128" y="2308374"/>
            <a:ext cx="2366913" cy="2004037"/>
          </a:xfrm>
          <a:prstGeom prst="rect">
            <a:avLst/>
          </a:prstGeom>
          <a:noFill/>
          <a:ln w="38100" cap="flat" cmpd="sng" algn="ctr">
            <a:solidFill>
              <a:srgbClr val="84BD00">
                <a:shade val="50000"/>
              </a:srgbClr>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777877"/>
              </a:solidFill>
              <a:effectLst/>
              <a:uLnTx/>
              <a:uFillTx/>
              <a:latin typeface="Calibri"/>
              <a:ea typeface="+mn-ea"/>
              <a:cs typeface="+mn-cs"/>
            </a:endParaRPr>
          </a:p>
        </p:txBody>
      </p:sp>
      <p:sp>
        <p:nvSpPr>
          <p:cNvPr id="5" name="TextBox 4">
            <a:extLst>
              <a:ext uri="{FF2B5EF4-FFF2-40B4-BE49-F238E27FC236}">
                <a16:creationId xmlns:a16="http://schemas.microsoft.com/office/drawing/2014/main" id="{E3DA2502-1FD1-1251-F614-1EF318CDE59D}"/>
              </a:ext>
            </a:extLst>
          </p:cNvPr>
          <p:cNvSpPr txBox="1"/>
          <p:nvPr/>
        </p:nvSpPr>
        <p:spPr>
          <a:xfrm>
            <a:off x="792675" y="4549626"/>
            <a:ext cx="10714348" cy="492443"/>
          </a:xfrm>
          <a:prstGeom prst="rect">
            <a:avLst/>
          </a:prstGeom>
          <a:noFill/>
        </p:spPr>
        <p:txBody>
          <a:bodyPr wrap="squar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2600" b="0" i="0" u="none" strike="noStrike" kern="0" cap="none" spc="0" normalizeH="0" baseline="0" noProof="0" dirty="0">
                <a:ln>
                  <a:noFill/>
                </a:ln>
                <a:solidFill>
                  <a:srgbClr val="141313"/>
                </a:solidFill>
                <a:effectLst/>
                <a:uLnTx/>
                <a:uFillTx/>
                <a:ea typeface="ＭＳ Ｐゴシック" panose="020B0600070205080204" pitchFamily="34" charset="-128"/>
              </a:rPr>
              <a:t>$500,000         X           10%           X            50%           =       $25,000</a:t>
            </a:r>
          </a:p>
        </p:txBody>
      </p:sp>
      <p:sp>
        <p:nvSpPr>
          <p:cNvPr id="6" name="TextBox 5">
            <a:extLst>
              <a:ext uri="{FF2B5EF4-FFF2-40B4-BE49-F238E27FC236}">
                <a16:creationId xmlns:a16="http://schemas.microsoft.com/office/drawing/2014/main" id="{EB2CB557-35FD-0A51-81B8-49EFA9775166}"/>
              </a:ext>
            </a:extLst>
          </p:cNvPr>
          <p:cNvSpPr txBox="1"/>
          <p:nvPr/>
        </p:nvSpPr>
        <p:spPr>
          <a:xfrm>
            <a:off x="3898668" y="5470041"/>
            <a:ext cx="3609916" cy="830997"/>
          </a:xfrm>
          <a:prstGeom prst="rect">
            <a:avLst/>
          </a:prstGeom>
          <a:noFill/>
        </p:spPr>
        <p:txBody>
          <a:bodyPr wrap="squar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lang="en-US" sz="2400" kern="0" dirty="0">
                <a:solidFill>
                  <a:schemeClr val="bg2">
                    <a:lumMod val="10000"/>
                  </a:schemeClr>
                </a:solidFill>
                <a:latin typeface="Frutiger 55 Roman" pitchFamily="34" charset="0"/>
                <a:ea typeface="ＭＳ Ｐゴシック" panose="020B0600070205080204" pitchFamily="34" charset="-128"/>
              </a:rPr>
              <a:t>Significant</a:t>
            </a:r>
            <a:r>
              <a:rPr kumimoji="0" lang="en-US" sz="2400" b="0" i="0" u="none" strike="noStrike" kern="0" cap="none" spc="0" normalizeH="0" baseline="0" noProof="0" dirty="0">
                <a:ln>
                  <a:noFill/>
                </a:ln>
                <a:solidFill>
                  <a:schemeClr val="bg2">
                    <a:lumMod val="10000"/>
                  </a:schemeClr>
                </a:solidFill>
                <a:effectLst/>
                <a:uLnTx/>
                <a:uFillTx/>
                <a:latin typeface="Frutiger 55 Roman" pitchFamily="34" charset="0"/>
                <a:ea typeface="ＭＳ Ｐゴシック" panose="020B0600070205080204" pitchFamily="34" charset="-128"/>
              </a:rPr>
              <a:t> impact on reimbursement!</a:t>
            </a:r>
          </a:p>
        </p:txBody>
      </p:sp>
      <p:sp>
        <p:nvSpPr>
          <p:cNvPr id="9" name="Arrow: Up 8">
            <a:extLst>
              <a:ext uri="{FF2B5EF4-FFF2-40B4-BE49-F238E27FC236}">
                <a16:creationId xmlns:a16="http://schemas.microsoft.com/office/drawing/2014/main" id="{DC1094E1-80F7-431C-6F13-BCED35E4DEC2}"/>
              </a:ext>
              <a:ext uri="{C183D7F6-B498-43B3-948B-1728B52AA6E4}">
                <adec:decorative xmlns:adec="http://schemas.microsoft.com/office/drawing/2017/decorative" val="1"/>
              </a:ext>
            </a:extLst>
          </p:cNvPr>
          <p:cNvSpPr/>
          <p:nvPr/>
        </p:nvSpPr>
        <p:spPr>
          <a:xfrm rot="2874170">
            <a:off x="6590163" y="4942914"/>
            <a:ext cx="861118" cy="785106"/>
          </a:xfrm>
          <a:prstGeom prst="upArrow">
            <a:avLst/>
          </a:prstGeom>
          <a:solidFill>
            <a:srgbClr val="84BD00"/>
          </a:solidFill>
          <a:ln w="25400" cap="flat" cmpd="sng" algn="ctr">
            <a:solidFill>
              <a:srgbClr val="84BD00">
                <a:shade val="50000"/>
              </a:srgbClr>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777877"/>
              </a:solidFill>
              <a:effectLst/>
              <a:uLnTx/>
              <a:uFillTx/>
              <a:latin typeface="Calibri"/>
              <a:ea typeface="+mn-ea"/>
              <a:cs typeface="+mn-cs"/>
            </a:endParaRPr>
          </a:p>
        </p:txBody>
      </p:sp>
    </p:spTree>
    <p:extLst>
      <p:ext uri="{BB962C8B-B14F-4D97-AF65-F5344CB8AC3E}">
        <p14:creationId xmlns:p14="http://schemas.microsoft.com/office/powerpoint/2010/main" val="2849303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Graphic spid="2" grpId="0">
        <p:bldAsOne/>
      </p:bldGraphic>
      <p:bldP spid="3" grpId="0" animBg="1"/>
      <p:bldP spid="5" grpId="0"/>
      <p:bldP spid="6" grpId="0"/>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D04978D-E490-C1FD-6774-A027D9D57597}"/>
              </a:ext>
            </a:extLst>
          </p:cNvPr>
          <p:cNvSpPr>
            <a:spLocks noGrp="1"/>
          </p:cNvSpPr>
          <p:nvPr>
            <p:ph type="title"/>
          </p:nvPr>
        </p:nvSpPr>
        <p:spPr/>
        <p:txBody>
          <a:bodyPr/>
          <a:lstStyle/>
          <a:p>
            <a:r>
              <a:rPr lang="en-US" dirty="0"/>
              <a:t>Before you can begin…</a:t>
            </a:r>
          </a:p>
        </p:txBody>
      </p:sp>
      <p:sp>
        <p:nvSpPr>
          <p:cNvPr id="14" name="Content Placeholder 13">
            <a:extLst>
              <a:ext uri="{FF2B5EF4-FFF2-40B4-BE49-F238E27FC236}">
                <a16:creationId xmlns:a16="http://schemas.microsoft.com/office/drawing/2014/main" id="{E74C873A-29D9-8A8E-3E0D-088FB547BF03}"/>
              </a:ext>
            </a:extLst>
          </p:cNvPr>
          <p:cNvSpPr>
            <a:spLocks noGrp="1"/>
          </p:cNvSpPr>
          <p:nvPr>
            <p:ph sz="quarter" idx="17"/>
          </p:nvPr>
        </p:nvSpPr>
        <p:spPr/>
        <p:txBody>
          <a:bodyPr/>
          <a:lstStyle/>
          <a:p>
            <a:pPr marL="0" indent="0">
              <a:buNone/>
            </a:pPr>
            <a:r>
              <a:rPr lang="en-US" sz="2200" dirty="0"/>
              <a:t>Before any school division can begin utilizing the web-based eligibility matching system, the following items must be in place:</a:t>
            </a:r>
          </a:p>
          <a:p>
            <a:pPr marL="457200" indent="-457200">
              <a:buFont typeface="+mj-lt"/>
              <a:buAutoNum type="arabicPeriod"/>
            </a:pPr>
            <a:r>
              <a:rPr lang="en-US" sz="2200" dirty="0"/>
              <a:t>Privacy &amp; Security Agreement with UMMS directly</a:t>
            </a:r>
          </a:p>
          <a:p>
            <a:pPr marL="457200" indent="-457200">
              <a:buFont typeface="+mj-lt"/>
              <a:buAutoNum type="arabicPeriod"/>
            </a:pPr>
            <a:r>
              <a:rPr lang="en-US" sz="2200" dirty="0"/>
              <a:t>Designee form to designate any staff to be given login access to the website and permission to perform eligibility matching tasks on behalf of the school division. There are 2 separate eligibility roles indicated on the form:</a:t>
            </a:r>
          </a:p>
          <a:p>
            <a:pPr lvl="1"/>
            <a:r>
              <a:rPr lang="en-US" sz="2000" b="1" dirty="0"/>
              <a:t>Eligibility Uploader</a:t>
            </a:r>
            <a:r>
              <a:rPr lang="en-US" sz="2000" dirty="0"/>
              <a:t>: Creates a school division student roster in correct upload format and template and uploads the file to the matching system</a:t>
            </a:r>
          </a:p>
          <a:p>
            <a:pPr lvl="1"/>
            <a:r>
              <a:rPr lang="en-US" sz="2000" b="1" dirty="0"/>
              <a:t>Eligibility Reviewer</a:t>
            </a:r>
            <a:r>
              <a:rPr lang="en-US" sz="2000" dirty="0"/>
              <a:t>: Reviews the matching results, reviews possible matches and other scenarios requiring school division decision and manual intervention to complete the match</a:t>
            </a:r>
          </a:p>
          <a:p>
            <a:pPr lvl="1"/>
            <a:r>
              <a:rPr lang="en-US" sz="2000" dirty="0"/>
              <a:t>Roles can be assigned to the same person or to different people</a:t>
            </a:r>
          </a:p>
          <a:p>
            <a:pPr lvl="1"/>
            <a:r>
              <a:rPr lang="en-US" sz="2000" dirty="0"/>
              <a:t>Multiple users may be assigned if needed</a:t>
            </a:r>
          </a:p>
          <a:p>
            <a:endParaRPr lang="en-US" dirty="0"/>
          </a:p>
        </p:txBody>
      </p:sp>
      <p:sp>
        <p:nvSpPr>
          <p:cNvPr id="4" name="Slide Number Placeholder 3">
            <a:extLst>
              <a:ext uri="{FF2B5EF4-FFF2-40B4-BE49-F238E27FC236}">
                <a16:creationId xmlns:a16="http://schemas.microsoft.com/office/drawing/2014/main" id="{8E718227-DBF4-C8E8-DC03-FE8AE05F1C95}"/>
              </a:ext>
            </a:extLst>
          </p:cNvPr>
          <p:cNvSpPr>
            <a:spLocks noGrp="1"/>
          </p:cNvSpPr>
          <p:nvPr>
            <p:ph type="sldNum" sz="quarter" idx="12"/>
          </p:nvPr>
        </p:nvSpPr>
        <p:spPr/>
        <p:txBody>
          <a:bodyPr/>
          <a:lstStyle/>
          <a:p>
            <a:fld id="{369026CA-FCD3-9147-8CC6-4862EFF526B8}" type="slidenum">
              <a:rPr lang="en-US" smtClean="0"/>
              <a:pPr/>
              <a:t>5</a:t>
            </a:fld>
            <a:endParaRPr lang="en-US" dirty="0"/>
          </a:p>
        </p:txBody>
      </p:sp>
    </p:spTree>
    <p:extLst>
      <p:ext uri="{BB962C8B-B14F-4D97-AF65-F5344CB8AC3E}">
        <p14:creationId xmlns:p14="http://schemas.microsoft.com/office/powerpoint/2010/main" val="1578375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56F273-B2C4-0F62-3CCD-40A45BC4C6DD}"/>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49E6EE47-C67E-D5D2-2725-680029CF971B}"/>
              </a:ext>
            </a:extLst>
          </p:cNvPr>
          <p:cNvSpPr>
            <a:spLocks noGrp="1"/>
          </p:cNvSpPr>
          <p:nvPr>
            <p:ph type="title"/>
          </p:nvPr>
        </p:nvSpPr>
        <p:spPr/>
        <p:txBody>
          <a:bodyPr/>
          <a:lstStyle/>
          <a:p>
            <a:r>
              <a:rPr lang="en-US" dirty="0"/>
              <a:t>Medicaid Eligibility Matching</a:t>
            </a:r>
          </a:p>
        </p:txBody>
      </p:sp>
      <p:sp>
        <p:nvSpPr>
          <p:cNvPr id="14" name="Content Placeholder 13">
            <a:extLst>
              <a:ext uri="{FF2B5EF4-FFF2-40B4-BE49-F238E27FC236}">
                <a16:creationId xmlns:a16="http://schemas.microsoft.com/office/drawing/2014/main" id="{A830A3BF-AC7F-E9A2-0443-D373F5BD0089}"/>
              </a:ext>
            </a:extLst>
          </p:cNvPr>
          <p:cNvSpPr>
            <a:spLocks noGrp="1"/>
          </p:cNvSpPr>
          <p:nvPr>
            <p:ph sz="quarter" idx="17"/>
          </p:nvPr>
        </p:nvSpPr>
        <p:spPr>
          <a:xfrm>
            <a:off x="914400" y="1263193"/>
            <a:ext cx="10820400" cy="5129858"/>
          </a:xfrm>
        </p:spPr>
        <p:txBody>
          <a:bodyPr/>
          <a:lstStyle/>
          <a:p>
            <a:r>
              <a:rPr lang="en-US" sz="2200" dirty="0"/>
              <a:t>Medicaid Eligibility Matching is integral to the Medicaid and Schools Program.</a:t>
            </a:r>
          </a:p>
          <a:p>
            <a:r>
              <a:rPr lang="en-US" sz="2200" dirty="0"/>
              <a:t>School Divisions will need to complete a minimum of 5 matches per year as of defined effective or snapshot dates.</a:t>
            </a:r>
          </a:p>
          <a:p>
            <a:endParaRPr lang="en-US" dirty="0"/>
          </a:p>
        </p:txBody>
      </p:sp>
      <p:sp>
        <p:nvSpPr>
          <p:cNvPr id="4" name="Slide Number Placeholder 3">
            <a:extLst>
              <a:ext uri="{FF2B5EF4-FFF2-40B4-BE49-F238E27FC236}">
                <a16:creationId xmlns:a16="http://schemas.microsoft.com/office/drawing/2014/main" id="{72826264-A95C-6E02-FF75-FA9E67AE2FA8}"/>
              </a:ext>
              <a:ext uri="{C183D7F6-B498-43B3-948B-1728B52AA6E4}">
                <adec:decorative xmlns:adec="http://schemas.microsoft.com/office/drawing/2017/decorative" val="1"/>
              </a:ext>
            </a:extLst>
          </p:cNvPr>
          <p:cNvSpPr>
            <a:spLocks noGrp="1"/>
          </p:cNvSpPr>
          <p:nvPr>
            <p:ph type="sldNum" sz="quarter" idx="12"/>
          </p:nvPr>
        </p:nvSpPr>
        <p:spPr/>
        <p:txBody>
          <a:bodyPr/>
          <a:lstStyle/>
          <a:p>
            <a:fld id="{369026CA-FCD3-9147-8CC6-4862EFF526B8}" type="slidenum">
              <a:rPr lang="en-US" smtClean="0"/>
              <a:pPr/>
              <a:t>6</a:t>
            </a:fld>
            <a:endParaRPr lang="en-US" dirty="0"/>
          </a:p>
        </p:txBody>
      </p:sp>
      <p:graphicFrame>
        <p:nvGraphicFramePr>
          <p:cNvPr id="2" name="Table 1">
            <a:extLst>
              <a:ext uri="{FF2B5EF4-FFF2-40B4-BE49-F238E27FC236}">
                <a16:creationId xmlns:a16="http://schemas.microsoft.com/office/drawing/2014/main" id="{63AB6D6D-AD2A-0C2F-455E-54A5B346B1FD}"/>
              </a:ext>
            </a:extLst>
          </p:cNvPr>
          <p:cNvGraphicFramePr>
            <a:graphicFrameLocks noGrp="1"/>
          </p:cNvGraphicFramePr>
          <p:nvPr>
            <p:extLst>
              <p:ext uri="{D42A27DB-BD31-4B8C-83A1-F6EECF244321}">
                <p14:modId xmlns:p14="http://schemas.microsoft.com/office/powerpoint/2010/main" val="1495423477"/>
              </p:ext>
            </p:extLst>
          </p:nvPr>
        </p:nvGraphicFramePr>
        <p:xfrm>
          <a:off x="914399" y="2356416"/>
          <a:ext cx="10652290" cy="3962400"/>
        </p:xfrm>
        <a:graphic>
          <a:graphicData uri="http://schemas.openxmlformats.org/drawingml/2006/table">
            <a:tbl>
              <a:tblPr firstRow="1" bandRow="1">
                <a:tableStyleId>{5C22544A-7EE6-4342-B048-85BDC9FD1C3A}</a:tableStyleId>
              </a:tblPr>
              <a:tblGrid>
                <a:gridCol w="2130458">
                  <a:extLst>
                    <a:ext uri="{9D8B030D-6E8A-4147-A177-3AD203B41FA5}">
                      <a16:colId xmlns:a16="http://schemas.microsoft.com/office/drawing/2014/main" val="91751547"/>
                    </a:ext>
                  </a:extLst>
                </a:gridCol>
                <a:gridCol w="1904215">
                  <a:extLst>
                    <a:ext uri="{9D8B030D-6E8A-4147-A177-3AD203B41FA5}">
                      <a16:colId xmlns:a16="http://schemas.microsoft.com/office/drawing/2014/main" val="2749961635"/>
                    </a:ext>
                  </a:extLst>
                </a:gridCol>
                <a:gridCol w="2177592">
                  <a:extLst>
                    <a:ext uri="{9D8B030D-6E8A-4147-A177-3AD203B41FA5}">
                      <a16:colId xmlns:a16="http://schemas.microsoft.com/office/drawing/2014/main" val="1920432370"/>
                    </a:ext>
                  </a:extLst>
                </a:gridCol>
                <a:gridCol w="2309567">
                  <a:extLst>
                    <a:ext uri="{9D8B030D-6E8A-4147-A177-3AD203B41FA5}">
                      <a16:colId xmlns:a16="http://schemas.microsoft.com/office/drawing/2014/main" val="3504964444"/>
                    </a:ext>
                  </a:extLst>
                </a:gridCol>
                <a:gridCol w="2130458">
                  <a:extLst>
                    <a:ext uri="{9D8B030D-6E8A-4147-A177-3AD203B41FA5}">
                      <a16:colId xmlns:a16="http://schemas.microsoft.com/office/drawing/2014/main" val="3059322681"/>
                    </a:ext>
                  </a:extLst>
                </a:gridCol>
              </a:tblGrid>
              <a:tr h="370840">
                <a:tc>
                  <a:txBody>
                    <a:bodyPr/>
                    <a:lstStyle/>
                    <a:p>
                      <a:pPr algn="ctr"/>
                      <a:r>
                        <a:rPr lang="en-US" sz="1600" dirty="0"/>
                        <a:t>DMAS Eligibility Effective “Snapshot” Date</a:t>
                      </a:r>
                    </a:p>
                  </a:txBody>
                  <a:tcPr anchor="ctr">
                    <a:solidFill>
                      <a:srgbClr val="272F6B"/>
                    </a:solidFill>
                  </a:tcPr>
                </a:tc>
                <a:tc>
                  <a:txBody>
                    <a:bodyPr/>
                    <a:lstStyle/>
                    <a:p>
                      <a:pPr algn="ctr"/>
                      <a:r>
                        <a:rPr lang="en-US" sz="1600" dirty="0"/>
                        <a:t>Fiscal Quarter</a:t>
                      </a:r>
                    </a:p>
                  </a:txBody>
                  <a:tcPr anchor="ctr">
                    <a:solidFill>
                      <a:srgbClr val="272F6B"/>
                    </a:solidFill>
                  </a:tcPr>
                </a:tc>
                <a:tc>
                  <a:txBody>
                    <a:bodyPr/>
                    <a:lstStyle/>
                    <a:p>
                      <a:pPr algn="ctr"/>
                      <a:r>
                        <a:rPr lang="en-US" sz="1600" dirty="0"/>
                        <a:t>Results Used In (AAC / Cost Report)</a:t>
                      </a:r>
                    </a:p>
                  </a:txBody>
                  <a:tcPr anchor="ctr">
                    <a:solidFill>
                      <a:srgbClr val="272F6B"/>
                    </a:solidFill>
                  </a:tcPr>
                </a:tc>
                <a:tc>
                  <a:txBody>
                    <a:bodyPr/>
                    <a:lstStyle/>
                    <a:p>
                      <a:pPr algn="ctr"/>
                      <a:r>
                        <a:rPr lang="en-US" sz="1600" dirty="0"/>
                        <a:t>School Division Students to Include</a:t>
                      </a:r>
                    </a:p>
                  </a:txBody>
                  <a:tcPr anchor="ctr">
                    <a:solidFill>
                      <a:srgbClr val="272F6B"/>
                    </a:solidFill>
                  </a:tcPr>
                </a:tc>
                <a:tc>
                  <a:txBody>
                    <a:bodyPr/>
                    <a:lstStyle/>
                    <a:p>
                      <a:pPr algn="ctr"/>
                      <a:r>
                        <a:rPr lang="en-US" sz="1600" dirty="0"/>
                        <a:t>School Division Enrollment Effective “Snapshot” Date</a:t>
                      </a:r>
                    </a:p>
                  </a:txBody>
                  <a:tcPr anchor="ctr">
                    <a:solidFill>
                      <a:srgbClr val="272F6B"/>
                    </a:solidFill>
                  </a:tcPr>
                </a:tc>
                <a:extLst>
                  <a:ext uri="{0D108BD9-81ED-4DB2-BD59-A6C34878D82A}">
                    <a16:rowId xmlns:a16="http://schemas.microsoft.com/office/drawing/2014/main" val="905962858"/>
                  </a:ext>
                </a:extLst>
              </a:tr>
              <a:tr h="370840">
                <a:tc>
                  <a:txBody>
                    <a:bodyPr/>
                    <a:lstStyle/>
                    <a:p>
                      <a:pPr algn="ctr"/>
                      <a:r>
                        <a:rPr lang="en-US" sz="1600" dirty="0"/>
                        <a:t>September 1</a:t>
                      </a:r>
                    </a:p>
                  </a:txBody>
                  <a:tcPr anchor="ctr"/>
                </a:tc>
                <a:tc>
                  <a:txBody>
                    <a:bodyPr/>
                    <a:lstStyle/>
                    <a:p>
                      <a:pPr algn="ctr"/>
                      <a:r>
                        <a:rPr lang="en-US" sz="1600" dirty="0"/>
                        <a:t>Q1 (7/1-9/30)</a:t>
                      </a:r>
                    </a:p>
                  </a:txBody>
                  <a:tcPr anchor="ctr"/>
                </a:tc>
                <a:tc>
                  <a:txBody>
                    <a:bodyPr/>
                    <a:lstStyle/>
                    <a:p>
                      <a:pPr algn="ctr"/>
                      <a:r>
                        <a:rPr lang="en-US" sz="1600" dirty="0"/>
                        <a:t>1</a:t>
                      </a:r>
                      <a:r>
                        <a:rPr lang="en-US" sz="1600" baseline="30000" dirty="0"/>
                        <a:t>st</a:t>
                      </a:r>
                      <a:r>
                        <a:rPr lang="en-US" sz="1600" dirty="0"/>
                        <a:t> Quarter AAC</a:t>
                      </a:r>
                    </a:p>
                  </a:txBody>
                  <a:tcPr anchor="ctr"/>
                </a:tc>
                <a:tc>
                  <a:txBody>
                    <a:bodyPr/>
                    <a:lstStyle/>
                    <a:p>
                      <a:pPr algn="ctr"/>
                      <a:r>
                        <a:rPr lang="en-US" sz="1600" dirty="0"/>
                        <a:t>Division-wide Total Enrollment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September 1</a:t>
                      </a:r>
                    </a:p>
                  </a:txBody>
                  <a:tcPr anchor="ctr"/>
                </a:tc>
                <a:extLst>
                  <a:ext uri="{0D108BD9-81ED-4DB2-BD59-A6C34878D82A}">
                    <a16:rowId xmlns:a16="http://schemas.microsoft.com/office/drawing/2014/main" val="1032524479"/>
                  </a:ext>
                </a:extLst>
              </a:tr>
              <a:tr h="370840">
                <a:tc>
                  <a:txBody>
                    <a:bodyPr/>
                    <a:lstStyle/>
                    <a:p>
                      <a:pPr algn="ctr"/>
                      <a:r>
                        <a:rPr lang="en-US" sz="1600" dirty="0"/>
                        <a:t>December 1</a:t>
                      </a:r>
                    </a:p>
                  </a:txBody>
                  <a:tcPr anchor="ctr"/>
                </a:tc>
                <a:tc>
                  <a:txBody>
                    <a:bodyPr/>
                    <a:lstStyle/>
                    <a:p>
                      <a:pPr algn="ctr"/>
                      <a:r>
                        <a:rPr lang="en-US" sz="1600" dirty="0"/>
                        <a:t>Q2 (10/1-12/31)</a:t>
                      </a:r>
                    </a:p>
                  </a:txBody>
                  <a:tcPr anchor="ctr"/>
                </a:tc>
                <a:tc>
                  <a:txBody>
                    <a:bodyPr/>
                    <a:lstStyle/>
                    <a:p>
                      <a:pPr algn="ctr"/>
                      <a:r>
                        <a:rPr lang="en-US" sz="1600" dirty="0"/>
                        <a:t>2</a:t>
                      </a:r>
                      <a:r>
                        <a:rPr lang="en-US" sz="1600" baseline="30000" dirty="0"/>
                        <a:t>nd</a:t>
                      </a:r>
                      <a:r>
                        <a:rPr lang="en-US" sz="1600" dirty="0"/>
                        <a:t> Quarter AAC</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Division-wide Total Enrollment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December 1</a:t>
                      </a:r>
                    </a:p>
                  </a:txBody>
                  <a:tcPr anchor="ctr"/>
                </a:tc>
                <a:extLst>
                  <a:ext uri="{0D108BD9-81ED-4DB2-BD59-A6C34878D82A}">
                    <a16:rowId xmlns:a16="http://schemas.microsoft.com/office/drawing/2014/main" val="1325785800"/>
                  </a:ext>
                </a:extLst>
              </a:tr>
              <a:tr h="370840">
                <a:tc>
                  <a:txBody>
                    <a:bodyPr/>
                    <a:lstStyle/>
                    <a:p>
                      <a:pPr algn="ctr"/>
                      <a:r>
                        <a:rPr lang="en-US" sz="1600" dirty="0"/>
                        <a:t>December 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Q2 (10/1-12/31)</a:t>
                      </a:r>
                    </a:p>
                  </a:txBody>
                  <a:tcPr anchor="ctr"/>
                </a:tc>
                <a:tc>
                  <a:txBody>
                    <a:bodyPr/>
                    <a:lstStyle/>
                    <a:p>
                      <a:pPr algn="ctr"/>
                      <a:r>
                        <a:rPr lang="en-US" sz="1600" dirty="0"/>
                        <a:t>Annual Cost Report</a:t>
                      </a:r>
                    </a:p>
                  </a:txBody>
                  <a:tcPr anchor="ctr"/>
                </a:tc>
                <a:tc>
                  <a:txBody>
                    <a:bodyPr/>
                    <a:lstStyle/>
                    <a:p>
                      <a:pPr algn="ctr"/>
                      <a:r>
                        <a:rPr lang="en-US" sz="1600" dirty="0"/>
                        <a:t>12/1 Special Education Child Count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December 1</a:t>
                      </a:r>
                    </a:p>
                  </a:txBody>
                  <a:tcPr anchor="ctr"/>
                </a:tc>
                <a:extLst>
                  <a:ext uri="{0D108BD9-81ED-4DB2-BD59-A6C34878D82A}">
                    <a16:rowId xmlns:a16="http://schemas.microsoft.com/office/drawing/2014/main" val="2803131508"/>
                  </a:ext>
                </a:extLst>
              </a:tr>
              <a:tr h="370840">
                <a:tc>
                  <a:txBody>
                    <a:bodyPr/>
                    <a:lstStyle/>
                    <a:p>
                      <a:pPr algn="ctr"/>
                      <a:r>
                        <a:rPr lang="en-US" sz="1600" dirty="0"/>
                        <a:t>March 1</a:t>
                      </a:r>
                    </a:p>
                  </a:txBody>
                  <a:tcPr anchor="ctr"/>
                </a:tc>
                <a:tc>
                  <a:txBody>
                    <a:bodyPr/>
                    <a:lstStyle/>
                    <a:p>
                      <a:pPr algn="ctr"/>
                      <a:r>
                        <a:rPr lang="en-US" sz="1600" dirty="0"/>
                        <a:t>Q3 (1/1-3/31)</a:t>
                      </a:r>
                    </a:p>
                  </a:txBody>
                  <a:tcPr anchor="ctr"/>
                </a:tc>
                <a:tc>
                  <a:txBody>
                    <a:bodyPr/>
                    <a:lstStyle/>
                    <a:p>
                      <a:pPr algn="ctr"/>
                      <a:r>
                        <a:rPr lang="en-US" sz="1600" dirty="0"/>
                        <a:t>3</a:t>
                      </a:r>
                      <a:r>
                        <a:rPr lang="en-US" sz="1600" baseline="30000" dirty="0"/>
                        <a:t>rd</a:t>
                      </a:r>
                      <a:r>
                        <a:rPr lang="en-US" sz="1600" dirty="0"/>
                        <a:t> Quarter AAC</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Division-wide Total Enrollment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March 1</a:t>
                      </a:r>
                    </a:p>
                  </a:txBody>
                  <a:tcPr anchor="ctr"/>
                </a:tc>
                <a:extLst>
                  <a:ext uri="{0D108BD9-81ED-4DB2-BD59-A6C34878D82A}">
                    <a16:rowId xmlns:a16="http://schemas.microsoft.com/office/drawing/2014/main" val="3234869367"/>
                  </a:ext>
                </a:extLst>
              </a:tr>
              <a:tr h="370840">
                <a:tc>
                  <a:txBody>
                    <a:bodyPr/>
                    <a:lstStyle/>
                    <a:p>
                      <a:pPr algn="ctr"/>
                      <a:r>
                        <a:rPr lang="en-US" sz="1600" dirty="0"/>
                        <a:t>June 1</a:t>
                      </a:r>
                    </a:p>
                  </a:txBody>
                  <a:tcPr anchor="ctr"/>
                </a:tc>
                <a:tc>
                  <a:txBody>
                    <a:bodyPr/>
                    <a:lstStyle/>
                    <a:p>
                      <a:pPr algn="ctr"/>
                      <a:r>
                        <a:rPr lang="en-US" sz="1600" dirty="0"/>
                        <a:t>Q4 (4/1-6/30)</a:t>
                      </a:r>
                    </a:p>
                  </a:txBody>
                  <a:tcPr anchor="ctr"/>
                </a:tc>
                <a:tc>
                  <a:txBody>
                    <a:bodyPr/>
                    <a:lstStyle/>
                    <a:p>
                      <a:pPr algn="ctr"/>
                      <a:r>
                        <a:rPr lang="en-US" sz="1600" dirty="0"/>
                        <a:t>4</a:t>
                      </a:r>
                      <a:r>
                        <a:rPr lang="en-US" sz="1600" baseline="30000" dirty="0"/>
                        <a:t>th</a:t>
                      </a:r>
                      <a:r>
                        <a:rPr lang="en-US" sz="1600" dirty="0"/>
                        <a:t> Quarter AAC</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Division-wide Total Enrollment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June 1</a:t>
                      </a:r>
                    </a:p>
                  </a:txBody>
                  <a:tcPr anchor="ctr"/>
                </a:tc>
                <a:extLst>
                  <a:ext uri="{0D108BD9-81ED-4DB2-BD59-A6C34878D82A}">
                    <a16:rowId xmlns:a16="http://schemas.microsoft.com/office/drawing/2014/main" val="2581348927"/>
                  </a:ext>
                </a:extLst>
              </a:tr>
            </a:tbl>
          </a:graphicData>
        </a:graphic>
      </p:graphicFrame>
    </p:spTree>
    <p:extLst>
      <p:ext uri="{BB962C8B-B14F-4D97-AF65-F5344CB8AC3E}">
        <p14:creationId xmlns:p14="http://schemas.microsoft.com/office/powerpoint/2010/main" val="1160379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D04978D-E490-C1FD-6774-A027D9D57597}"/>
              </a:ext>
            </a:extLst>
          </p:cNvPr>
          <p:cNvSpPr>
            <a:spLocks noGrp="1"/>
          </p:cNvSpPr>
          <p:nvPr>
            <p:ph type="title"/>
          </p:nvPr>
        </p:nvSpPr>
        <p:spPr/>
        <p:txBody>
          <a:bodyPr/>
          <a:lstStyle/>
          <a:p>
            <a:r>
              <a:rPr lang="en-US" dirty="0"/>
              <a:t>Eligibility “Snapshots”</a:t>
            </a:r>
          </a:p>
        </p:txBody>
      </p:sp>
      <p:sp>
        <p:nvSpPr>
          <p:cNvPr id="14" name="Content Placeholder 13">
            <a:extLst>
              <a:ext uri="{FF2B5EF4-FFF2-40B4-BE49-F238E27FC236}">
                <a16:creationId xmlns:a16="http://schemas.microsoft.com/office/drawing/2014/main" id="{E74C873A-29D9-8A8E-3E0D-088FB547BF03}"/>
              </a:ext>
            </a:extLst>
          </p:cNvPr>
          <p:cNvSpPr>
            <a:spLocks noGrp="1"/>
          </p:cNvSpPr>
          <p:nvPr>
            <p:ph sz="quarter" idx="17"/>
          </p:nvPr>
        </p:nvSpPr>
        <p:spPr/>
        <p:txBody>
          <a:bodyPr/>
          <a:lstStyle/>
          <a:p>
            <a:pPr marL="0" indent="0">
              <a:buNone/>
            </a:pPr>
            <a:r>
              <a:rPr lang="en-US" sz="2200" dirty="0"/>
              <a:t>The CMS-approved reimbursement methodology prescribes the use of a “snapshot” in time on one day of the claiming period to calculate the Medicaid Penetration Factor to be used for that period.</a:t>
            </a:r>
          </a:p>
          <a:p>
            <a:pPr marL="0" indent="0">
              <a:buNone/>
            </a:pPr>
            <a:r>
              <a:rPr lang="en-US" sz="2200" dirty="0"/>
              <a:t>Therefore, the Medicaid Eligibility Matching system compares:</a:t>
            </a:r>
          </a:p>
          <a:p>
            <a:endParaRPr lang="en-US" dirty="0"/>
          </a:p>
        </p:txBody>
      </p:sp>
      <p:sp>
        <p:nvSpPr>
          <p:cNvPr id="4" name="Slide Number Placeholder 3">
            <a:extLst>
              <a:ext uri="{FF2B5EF4-FFF2-40B4-BE49-F238E27FC236}">
                <a16:creationId xmlns:a16="http://schemas.microsoft.com/office/drawing/2014/main" id="{8E718227-DBF4-C8E8-DC03-FE8AE05F1C95}"/>
              </a:ext>
              <a:ext uri="{C183D7F6-B498-43B3-948B-1728B52AA6E4}">
                <adec:decorative xmlns:adec="http://schemas.microsoft.com/office/drawing/2017/decorative" val="1"/>
              </a:ext>
            </a:extLst>
          </p:cNvPr>
          <p:cNvSpPr>
            <a:spLocks noGrp="1"/>
          </p:cNvSpPr>
          <p:nvPr>
            <p:ph type="sldNum" sz="quarter" idx="12"/>
          </p:nvPr>
        </p:nvSpPr>
        <p:spPr/>
        <p:txBody>
          <a:bodyPr/>
          <a:lstStyle/>
          <a:p>
            <a:fld id="{369026CA-FCD3-9147-8CC6-4862EFF526B8}" type="slidenum">
              <a:rPr lang="en-US" smtClean="0"/>
              <a:pPr/>
              <a:t>7</a:t>
            </a:fld>
            <a:endParaRPr lang="en-US" dirty="0"/>
          </a:p>
        </p:txBody>
      </p:sp>
      <p:grpSp>
        <p:nvGrpSpPr>
          <p:cNvPr id="3" name="Group 2" descr="Illustration to show that the Medicaid Eligibility matching system compares the Medicaid enrollment file of children age 2 through their twenty-second birthday to the school division's enrollment file that is uploaded.">
            <a:extLst>
              <a:ext uri="{FF2B5EF4-FFF2-40B4-BE49-F238E27FC236}">
                <a16:creationId xmlns:a16="http://schemas.microsoft.com/office/drawing/2014/main" id="{9E1609EE-F7F0-5213-76D7-A90D4296446C}"/>
              </a:ext>
            </a:extLst>
          </p:cNvPr>
          <p:cNvGrpSpPr/>
          <p:nvPr/>
        </p:nvGrpSpPr>
        <p:grpSpPr>
          <a:xfrm>
            <a:off x="534572" y="2739274"/>
            <a:ext cx="11708462" cy="3672475"/>
            <a:chOff x="534572" y="2739274"/>
            <a:chExt cx="11708462" cy="3672475"/>
          </a:xfrm>
        </p:grpSpPr>
        <p:graphicFrame>
          <p:nvGraphicFramePr>
            <p:cNvPr id="2" name="Diagram 1" descr="Arrows showing what the matching system compares. ">
              <a:extLst>
                <a:ext uri="{FF2B5EF4-FFF2-40B4-BE49-F238E27FC236}">
                  <a16:creationId xmlns:a16="http://schemas.microsoft.com/office/drawing/2014/main" id="{8FFAFB17-9739-2068-3B48-648DA06898F9}"/>
                </a:ext>
              </a:extLst>
            </p:cNvPr>
            <p:cNvGraphicFramePr/>
            <p:nvPr>
              <p:extLst>
                <p:ext uri="{D42A27DB-BD31-4B8C-83A1-F6EECF244321}">
                  <p14:modId xmlns:p14="http://schemas.microsoft.com/office/powerpoint/2010/main" val="1759820331"/>
                </p:ext>
              </p:extLst>
            </p:nvPr>
          </p:nvGraphicFramePr>
          <p:xfrm>
            <a:off x="2595693" y="2739274"/>
            <a:ext cx="6837028" cy="3672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descr="The Medicaid Enrollment File Includes all children age 2 through their 22nd birthday enrolled in Medicaid (including FAMIS) a of the snapshot date">
              <a:extLst>
                <a:ext uri="{FF2B5EF4-FFF2-40B4-BE49-F238E27FC236}">
                  <a16:creationId xmlns:a16="http://schemas.microsoft.com/office/drawing/2014/main" id="{6E54AEE3-C40F-46C8-4742-2D598CFCB38F}"/>
                </a:ext>
              </a:extLst>
            </p:cNvPr>
            <p:cNvSpPr txBox="1"/>
            <p:nvPr/>
          </p:nvSpPr>
          <p:spPr>
            <a:xfrm>
              <a:off x="534572" y="3482476"/>
              <a:ext cx="2061121" cy="2308324"/>
            </a:xfrm>
            <a:prstGeom prst="rect">
              <a:avLst/>
            </a:prstGeom>
            <a:noFill/>
          </p:spPr>
          <p:txBody>
            <a:bodyPr wrap="square" rtlCol="0">
              <a:spAutoFit/>
            </a:bodyPr>
            <a:lstStyle/>
            <a:p>
              <a:r>
                <a:rPr lang="en-US" dirty="0">
                  <a:solidFill>
                    <a:schemeClr val="tx2"/>
                  </a:solidFill>
                </a:rPr>
                <a:t>*Includes all children age 2 through their 22nd birthday enrolled in Medicaid (including FAMIS) a of the snapshot date</a:t>
              </a:r>
            </a:p>
          </p:txBody>
        </p:sp>
        <p:sp>
          <p:nvSpPr>
            <p:cNvPr id="5" name="TextBox 4" descr="The School Division Enrollment File Includes all students enrolled in the school division as of the snapshot date&#10;">
              <a:extLst>
                <a:ext uri="{FF2B5EF4-FFF2-40B4-BE49-F238E27FC236}">
                  <a16:creationId xmlns:a16="http://schemas.microsoft.com/office/drawing/2014/main" id="{009FAB1C-98F3-1EFE-3FA6-1910FE8D7CF2}"/>
                </a:ext>
              </a:extLst>
            </p:cNvPr>
            <p:cNvSpPr txBox="1"/>
            <p:nvPr/>
          </p:nvSpPr>
          <p:spPr>
            <a:xfrm>
              <a:off x="9568344" y="3895139"/>
              <a:ext cx="2674690" cy="1200329"/>
            </a:xfrm>
            <a:prstGeom prst="rect">
              <a:avLst/>
            </a:prstGeom>
            <a:noFill/>
          </p:spPr>
          <p:txBody>
            <a:bodyPr wrap="square" rtlCol="0">
              <a:spAutoFit/>
            </a:bodyPr>
            <a:lstStyle/>
            <a:p>
              <a:r>
                <a:rPr lang="en-US" dirty="0">
                  <a:solidFill>
                    <a:schemeClr val="tx2"/>
                  </a:solidFill>
                </a:rPr>
                <a:t>*Includes all students enrolled in the school division as of the snapshot date</a:t>
              </a:r>
            </a:p>
          </p:txBody>
        </p:sp>
      </p:grpSp>
    </p:spTree>
    <p:extLst>
      <p:ext uri="{BB962C8B-B14F-4D97-AF65-F5344CB8AC3E}">
        <p14:creationId xmlns:p14="http://schemas.microsoft.com/office/powerpoint/2010/main" val="3320541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D04978D-E490-C1FD-6774-A027D9D57597}"/>
              </a:ext>
            </a:extLst>
          </p:cNvPr>
          <p:cNvSpPr>
            <a:spLocks noGrp="1"/>
          </p:cNvSpPr>
          <p:nvPr>
            <p:ph type="title"/>
          </p:nvPr>
        </p:nvSpPr>
        <p:spPr/>
        <p:txBody>
          <a:bodyPr/>
          <a:lstStyle/>
          <a:p>
            <a:r>
              <a:rPr lang="en-US" dirty="0"/>
              <a:t>Eligibility “Snapshots” (2)</a:t>
            </a:r>
          </a:p>
        </p:txBody>
      </p:sp>
      <p:sp>
        <p:nvSpPr>
          <p:cNvPr id="14" name="Content Placeholder 13">
            <a:extLst>
              <a:ext uri="{FF2B5EF4-FFF2-40B4-BE49-F238E27FC236}">
                <a16:creationId xmlns:a16="http://schemas.microsoft.com/office/drawing/2014/main" id="{E74C873A-29D9-8A8E-3E0D-088FB547BF03}"/>
              </a:ext>
            </a:extLst>
          </p:cNvPr>
          <p:cNvSpPr>
            <a:spLocks noGrp="1"/>
          </p:cNvSpPr>
          <p:nvPr>
            <p:ph sz="quarter" idx="17"/>
          </p:nvPr>
        </p:nvSpPr>
        <p:spPr/>
        <p:txBody>
          <a:bodyPr/>
          <a:lstStyle/>
          <a:p>
            <a:pPr marL="0" indent="0">
              <a:buNone/>
            </a:pPr>
            <a:r>
              <a:rPr lang="en-US" sz="2200" b="1" dirty="0"/>
              <a:t>Matching Illustration:</a:t>
            </a:r>
          </a:p>
          <a:p>
            <a:endParaRPr lang="en-US" dirty="0"/>
          </a:p>
        </p:txBody>
      </p:sp>
      <p:sp>
        <p:nvSpPr>
          <p:cNvPr id="4" name="Slide Number Placeholder 3">
            <a:extLst>
              <a:ext uri="{FF2B5EF4-FFF2-40B4-BE49-F238E27FC236}">
                <a16:creationId xmlns:a16="http://schemas.microsoft.com/office/drawing/2014/main" id="{8E718227-DBF4-C8E8-DC03-FE8AE05F1C95}"/>
              </a:ext>
              <a:ext uri="{C183D7F6-B498-43B3-948B-1728B52AA6E4}">
                <adec:decorative xmlns:adec="http://schemas.microsoft.com/office/drawing/2017/decorative" val="1"/>
              </a:ext>
            </a:extLst>
          </p:cNvPr>
          <p:cNvSpPr>
            <a:spLocks noGrp="1"/>
          </p:cNvSpPr>
          <p:nvPr>
            <p:ph type="sldNum" sz="quarter" idx="12"/>
          </p:nvPr>
        </p:nvSpPr>
        <p:spPr/>
        <p:txBody>
          <a:bodyPr/>
          <a:lstStyle/>
          <a:p>
            <a:fld id="{369026CA-FCD3-9147-8CC6-4862EFF526B8}" type="slidenum">
              <a:rPr lang="en-US" smtClean="0"/>
              <a:pPr/>
              <a:t>8</a:t>
            </a:fld>
            <a:endParaRPr lang="en-US" dirty="0"/>
          </a:p>
        </p:txBody>
      </p:sp>
      <p:pic>
        <p:nvPicPr>
          <p:cNvPr id="3" name="Picture 2" descr="Example shows that some students enrolled in the school division are also Medicaid members and their information matches, other students do not match any Medicaid member records, and some students are close, but not exact, matches to Medicaid member records, which will require further review by the school division.">
            <a:extLst>
              <a:ext uri="{FF2B5EF4-FFF2-40B4-BE49-F238E27FC236}">
                <a16:creationId xmlns:a16="http://schemas.microsoft.com/office/drawing/2014/main" id="{9B4FF7D4-DAC1-3F93-847D-4C96ABDD5B17}"/>
              </a:ext>
            </a:extLst>
          </p:cNvPr>
          <p:cNvPicPr>
            <a:picLocks noChangeAspect="1"/>
          </p:cNvPicPr>
          <p:nvPr/>
        </p:nvPicPr>
        <p:blipFill>
          <a:blip r:embed="rId2"/>
          <a:stretch>
            <a:fillRect/>
          </a:stretch>
        </p:blipFill>
        <p:spPr>
          <a:xfrm>
            <a:off x="1984836" y="2204627"/>
            <a:ext cx="8053514" cy="3273836"/>
          </a:xfrm>
          <a:prstGeom prst="rect">
            <a:avLst/>
          </a:prstGeom>
        </p:spPr>
      </p:pic>
      <p:sp>
        <p:nvSpPr>
          <p:cNvPr id="7" name="Arrow: Left-Right 6">
            <a:extLst>
              <a:ext uri="{FF2B5EF4-FFF2-40B4-BE49-F238E27FC236}">
                <a16:creationId xmlns:a16="http://schemas.microsoft.com/office/drawing/2014/main" id="{81F84A8A-5DE2-F387-9F0C-FA98D332DADA}"/>
              </a:ext>
              <a:ext uri="{C183D7F6-B498-43B3-948B-1728B52AA6E4}">
                <adec:decorative xmlns:adec="http://schemas.microsoft.com/office/drawing/2017/decorative" val="1"/>
              </a:ext>
            </a:extLst>
          </p:cNvPr>
          <p:cNvSpPr/>
          <p:nvPr/>
        </p:nvSpPr>
        <p:spPr>
          <a:xfrm>
            <a:off x="5706793" y="2667840"/>
            <a:ext cx="609600" cy="304800"/>
          </a:xfrm>
          <a:prstGeom prst="leftRightArrow">
            <a:avLst/>
          </a:prstGeom>
          <a:solidFill>
            <a:srgbClr val="84BD00"/>
          </a:solidFill>
          <a:ln w="25400" cap="flat" cmpd="sng" algn="ctr">
            <a:solidFill>
              <a:srgbClr val="84BD00">
                <a:shade val="50000"/>
              </a:srgbClr>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777877"/>
              </a:solidFill>
              <a:effectLst/>
              <a:uLnTx/>
              <a:uFillTx/>
              <a:latin typeface="Calibri"/>
              <a:ea typeface="+mn-ea"/>
              <a:cs typeface="+mn-cs"/>
            </a:endParaRPr>
          </a:p>
        </p:txBody>
      </p:sp>
      <p:sp>
        <p:nvSpPr>
          <p:cNvPr id="8" name="Arrow: Left-Right 7">
            <a:extLst>
              <a:ext uri="{FF2B5EF4-FFF2-40B4-BE49-F238E27FC236}">
                <a16:creationId xmlns:a16="http://schemas.microsoft.com/office/drawing/2014/main" id="{6F81E64A-F6D2-C0E4-020F-C18559D949F2}"/>
              </a:ext>
              <a:ext uri="{C183D7F6-B498-43B3-948B-1728B52AA6E4}">
                <adec:decorative xmlns:adec="http://schemas.microsoft.com/office/drawing/2017/decorative" val="1"/>
              </a:ext>
            </a:extLst>
          </p:cNvPr>
          <p:cNvSpPr/>
          <p:nvPr/>
        </p:nvSpPr>
        <p:spPr>
          <a:xfrm>
            <a:off x="5715000" y="3435853"/>
            <a:ext cx="609600" cy="304800"/>
          </a:xfrm>
          <a:prstGeom prst="leftRightArrow">
            <a:avLst/>
          </a:prstGeom>
          <a:solidFill>
            <a:srgbClr val="84BD00"/>
          </a:solidFill>
          <a:ln w="25400" cap="flat" cmpd="sng" algn="ctr">
            <a:solidFill>
              <a:srgbClr val="84BD00">
                <a:shade val="50000"/>
              </a:srgbClr>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777877"/>
              </a:solidFill>
              <a:effectLst/>
              <a:uLnTx/>
              <a:uFillTx/>
              <a:latin typeface="Calibri"/>
              <a:ea typeface="+mn-ea"/>
              <a:cs typeface="+mn-cs"/>
            </a:endParaRPr>
          </a:p>
        </p:txBody>
      </p:sp>
      <p:sp>
        <p:nvSpPr>
          <p:cNvPr id="9" name="Arrow: Left-Right 8">
            <a:extLst>
              <a:ext uri="{FF2B5EF4-FFF2-40B4-BE49-F238E27FC236}">
                <a16:creationId xmlns:a16="http://schemas.microsoft.com/office/drawing/2014/main" id="{E1FBA364-4DBA-4907-69FA-0CD7226627B5}"/>
              </a:ext>
              <a:ext uri="{C183D7F6-B498-43B3-948B-1728B52AA6E4}">
                <adec:decorative xmlns:adec="http://schemas.microsoft.com/office/drawing/2017/decorative" val="1"/>
              </a:ext>
            </a:extLst>
          </p:cNvPr>
          <p:cNvSpPr/>
          <p:nvPr/>
        </p:nvSpPr>
        <p:spPr>
          <a:xfrm>
            <a:off x="5706793" y="3869064"/>
            <a:ext cx="609600" cy="304800"/>
          </a:xfrm>
          <a:prstGeom prst="leftRightArrow">
            <a:avLst/>
          </a:prstGeom>
          <a:solidFill>
            <a:srgbClr val="84BD00"/>
          </a:solidFill>
          <a:ln w="25400" cap="flat" cmpd="sng" algn="ctr">
            <a:solidFill>
              <a:srgbClr val="84BD00">
                <a:shade val="50000"/>
              </a:srgbClr>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777877"/>
              </a:solidFill>
              <a:effectLst/>
              <a:uLnTx/>
              <a:uFillTx/>
              <a:latin typeface="Calibri"/>
              <a:ea typeface="+mn-ea"/>
              <a:cs typeface="+mn-cs"/>
            </a:endParaRPr>
          </a:p>
        </p:txBody>
      </p:sp>
    </p:spTree>
    <p:extLst>
      <p:ext uri="{BB962C8B-B14F-4D97-AF65-F5344CB8AC3E}">
        <p14:creationId xmlns:p14="http://schemas.microsoft.com/office/powerpoint/2010/main" val="2734260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D04978D-E490-C1FD-6774-A027D9D57597}"/>
              </a:ext>
            </a:extLst>
          </p:cNvPr>
          <p:cNvSpPr>
            <a:spLocks noGrp="1"/>
          </p:cNvSpPr>
          <p:nvPr>
            <p:ph type="title"/>
          </p:nvPr>
        </p:nvSpPr>
        <p:spPr/>
        <p:txBody>
          <a:bodyPr/>
          <a:lstStyle/>
          <a:p>
            <a:r>
              <a:rPr lang="en-US" dirty="0"/>
              <a:t>Understanding “Snapshot” Data</a:t>
            </a:r>
          </a:p>
        </p:txBody>
      </p:sp>
      <p:sp>
        <p:nvSpPr>
          <p:cNvPr id="14" name="Content Placeholder 13">
            <a:extLst>
              <a:ext uri="{FF2B5EF4-FFF2-40B4-BE49-F238E27FC236}">
                <a16:creationId xmlns:a16="http://schemas.microsoft.com/office/drawing/2014/main" id="{E74C873A-29D9-8A8E-3E0D-088FB547BF03}"/>
              </a:ext>
            </a:extLst>
          </p:cNvPr>
          <p:cNvSpPr>
            <a:spLocks noGrp="1"/>
          </p:cNvSpPr>
          <p:nvPr>
            <p:ph sz="quarter" idx="17"/>
          </p:nvPr>
        </p:nvSpPr>
        <p:spPr/>
        <p:txBody>
          <a:bodyPr/>
          <a:lstStyle/>
          <a:p>
            <a:pPr marL="0" indent="0">
              <a:buNone/>
            </a:pPr>
            <a:r>
              <a:rPr lang="en-US" sz="2200" b="1" dirty="0"/>
              <a:t>Understanding the “snapshot” data – an example:</a:t>
            </a:r>
          </a:p>
          <a:p>
            <a:pPr marL="0" indent="0">
              <a:buNone/>
            </a:pPr>
            <a:r>
              <a:rPr lang="en-US" sz="2200" dirty="0"/>
              <a:t>In my student enrollment file, my student Fiona Fig is a student that I know is enrolled with Medicaid. So why didn’t the system find a match?</a:t>
            </a:r>
          </a:p>
          <a:p>
            <a:r>
              <a:rPr lang="en-US" sz="2200" b="1" dirty="0"/>
              <a:t>Possibility #1:</a:t>
            </a:r>
            <a:r>
              <a:rPr lang="en-US" sz="2200" dirty="0"/>
              <a:t> Fiona’s name, dob, gender is too different from Medicaid’s enrollment file information for it to match successfully.</a:t>
            </a:r>
          </a:p>
          <a:p>
            <a:pPr marL="0" indent="0">
              <a:buNone/>
            </a:pPr>
            <a:r>
              <a:rPr lang="en-US" sz="2200" dirty="0"/>
              <a:t>	</a:t>
            </a:r>
            <a:r>
              <a:rPr lang="en-US" sz="2200" u="sng" dirty="0"/>
              <a:t>School Division Info</a:t>
            </a:r>
            <a:r>
              <a:rPr lang="en-US" sz="2200" dirty="0"/>
              <a:t>:		</a:t>
            </a:r>
            <a:r>
              <a:rPr lang="en-US" sz="2200" u="sng" dirty="0"/>
              <a:t>DMAS Info</a:t>
            </a:r>
            <a:r>
              <a:rPr lang="en-US" sz="2200" dirty="0"/>
              <a:t>:</a:t>
            </a:r>
          </a:p>
          <a:p>
            <a:pPr marL="0" indent="0">
              <a:buNone/>
            </a:pPr>
            <a:r>
              <a:rPr lang="en-US" sz="2200" dirty="0"/>
              <a:t>	Fig, Fiona; dob 3/18/09; F	Onion-Fig, Flora; dob 3/18/09; F</a:t>
            </a:r>
          </a:p>
          <a:p>
            <a:r>
              <a:rPr lang="en-US" sz="2200" b="1" dirty="0"/>
              <a:t>What can I do?</a:t>
            </a:r>
          </a:p>
          <a:p>
            <a:pPr lvl="1"/>
            <a:r>
              <a:rPr lang="en-US" sz="2000" dirty="0"/>
              <a:t>Try adding the Medicaid ID to your school division enrollment file to increase the chance of getting at least a “possible match”</a:t>
            </a:r>
          </a:p>
          <a:p>
            <a:pPr lvl="1"/>
            <a:r>
              <a:rPr lang="en-US" sz="2000" dirty="0"/>
              <a:t>Use the “individual override” option to match with her Medicaid ID</a:t>
            </a:r>
          </a:p>
          <a:p>
            <a:pPr marL="0" indent="0">
              <a:buNone/>
            </a:pPr>
            <a:endParaRPr lang="en-US" dirty="0"/>
          </a:p>
        </p:txBody>
      </p:sp>
      <p:sp>
        <p:nvSpPr>
          <p:cNvPr id="4" name="Slide Number Placeholder 3">
            <a:extLst>
              <a:ext uri="{FF2B5EF4-FFF2-40B4-BE49-F238E27FC236}">
                <a16:creationId xmlns:a16="http://schemas.microsoft.com/office/drawing/2014/main" id="{8E718227-DBF4-C8E8-DC03-FE8AE05F1C95}"/>
              </a:ext>
            </a:extLst>
          </p:cNvPr>
          <p:cNvSpPr>
            <a:spLocks noGrp="1"/>
          </p:cNvSpPr>
          <p:nvPr>
            <p:ph type="sldNum" sz="quarter" idx="12"/>
          </p:nvPr>
        </p:nvSpPr>
        <p:spPr/>
        <p:txBody>
          <a:bodyPr/>
          <a:lstStyle/>
          <a:p>
            <a:fld id="{369026CA-FCD3-9147-8CC6-4862EFF526B8}" type="slidenum">
              <a:rPr lang="en-US" smtClean="0"/>
              <a:pPr/>
              <a:t>9</a:t>
            </a:fld>
            <a:endParaRPr lang="en-US" dirty="0"/>
          </a:p>
        </p:txBody>
      </p:sp>
    </p:spTree>
    <p:extLst>
      <p:ext uri="{BB962C8B-B14F-4D97-AF65-F5344CB8AC3E}">
        <p14:creationId xmlns:p14="http://schemas.microsoft.com/office/powerpoint/2010/main" val="4055858196"/>
      </p:ext>
    </p:extLst>
  </p:cSld>
  <p:clrMapOvr>
    <a:masterClrMapping/>
  </p:clrMapOvr>
</p:sld>
</file>

<file path=ppt/theme/theme1.xml><?xml version="1.0" encoding="utf-8"?>
<a:theme xmlns:a="http://schemas.openxmlformats.org/drawingml/2006/main" name="New Master- KK">
  <a:themeElements>
    <a:clrScheme name="FHC 2023">
      <a:dk1>
        <a:srgbClr val="000000"/>
      </a:dk1>
      <a:lt1>
        <a:srgbClr val="FFFFFF"/>
      </a:lt1>
      <a:dk2>
        <a:srgbClr val="00074F"/>
      </a:dk2>
      <a:lt2>
        <a:srgbClr val="ACA39A"/>
      </a:lt2>
      <a:accent1>
        <a:srgbClr val="0071CE"/>
      </a:accent1>
      <a:accent2>
        <a:srgbClr val="84DADE"/>
      </a:accent2>
      <a:accent3>
        <a:srgbClr val="FFC629"/>
      </a:accent3>
      <a:accent4>
        <a:srgbClr val="4A8B2C"/>
      </a:accent4>
      <a:accent5>
        <a:srgbClr val="F36F16"/>
      </a:accent5>
      <a:accent6>
        <a:srgbClr val="633092"/>
      </a:accent6>
      <a:hlink>
        <a:srgbClr val="000F9F"/>
      </a:hlink>
      <a:folHlink>
        <a:srgbClr val="00FFFF"/>
      </a:folHlink>
    </a:clrScheme>
    <a:fontScheme name="FHC 2023">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orHealthCtg_PP_Main template_02132023" id="{89F2A388-42B4-BD4C-860B-ED6C2E7A9DCF}" vid="{1FC5F11A-693B-7B49-80FB-3F079C4CCDE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9db9191-05ab-4d64-b4e3-68ebcf0dd643">
      <Terms xmlns="http://schemas.microsoft.com/office/infopath/2007/PartnerControls"/>
    </lcf76f155ced4ddcb4097134ff3c332f>
    <TaxCatchAll xmlns="56535c00-231f-4912-b1b4-b9d28dc2061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BAA7703067D044AABE1136FE0A0BA20" ma:contentTypeVersion="12" ma:contentTypeDescription="Create a new document." ma:contentTypeScope="" ma:versionID="70c4412158c132ac25de97526378699c">
  <xsd:schema xmlns:xsd="http://www.w3.org/2001/XMLSchema" xmlns:xs="http://www.w3.org/2001/XMLSchema" xmlns:p="http://schemas.microsoft.com/office/2006/metadata/properties" xmlns:ns2="29db9191-05ab-4d64-b4e3-68ebcf0dd643" xmlns:ns3="56535c00-231f-4912-b1b4-b9d28dc20615" targetNamespace="http://schemas.microsoft.com/office/2006/metadata/properties" ma:root="true" ma:fieldsID="0c778617ec62e3264eab0a30780ce5d4" ns2:_="" ns3:_="">
    <xsd:import namespace="29db9191-05ab-4d64-b4e3-68ebcf0dd643"/>
    <xsd:import namespace="56535c00-231f-4912-b1b4-b9d28dc2061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db9191-05ab-4d64-b4e3-68ebcf0dd64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0920e099-540f-4e49-b54d-0e500676ccfd"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6535c00-231f-4912-b1b4-b9d28dc2061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305e1eb1-fc38-44db-b4f5-c9620ad0dc21}" ma:internalName="TaxCatchAll" ma:showField="CatchAllData" ma:web="56535c00-231f-4912-b1b4-b9d28dc2061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E7B93A5-F6AD-4BB3-B88F-D01B123E0360}">
  <ds:schemaRefs>
    <ds:schemaRef ds:uri="http://schemas.microsoft.com/sharepoint/v3/contenttype/forms"/>
  </ds:schemaRefs>
</ds:datastoreItem>
</file>

<file path=customXml/itemProps2.xml><?xml version="1.0" encoding="utf-8"?>
<ds:datastoreItem xmlns:ds="http://schemas.openxmlformats.org/officeDocument/2006/customXml" ds:itemID="{536FF011-5511-44DC-B479-ABF52EC0E1BE}">
  <ds:schemaRefs>
    <ds:schemaRef ds:uri="http://purl.org/dc/elements/1.1/"/>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 ds:uri="11b6d141-af2c-4913-8926-9654c380d5ec"/>
    <ds:schemaRef ds:uri="6dab0e46-aa9c-4662-929e-c42a332176f5"/>
    <ds:schemaRef ds:uri="http://schemas.microsoft.com/office/2006/metadata/properties"/>
  </ds:schemaRefs>
</ds:datastoreItem>
</file>

<file path=customXml/itemProps3.xml><?xml version="1.0" encoding="utf-8"?>
<ds:datastoreItem xmlns:ds="http://schemas.openxmlformats.org/officeDocument/2006/customXml" ds:itemID="{F1F1A003-2080-4712-8628-BC65E24F4D0B}"/>
</file>

<file path=docMetadata/LabelInfo.xml><?xml version="1.0" encoding="utf-8"?>
<clbl:labelList xmlns:clbl="http://schemas.microsoft.com/office/2020/mipLabelMetadata">
  <clbl:label id="{620ae5a9-4ec1-4fa0-8641-5d9f386c7309}" enabled="0" method="" siteId="{620ae5a9-4ec1-4fa0-8641-5d9f386c7309}" removed="1"/>
</clbl:labelList>
</file>

<file path=docProps/app.xml><?xml version="1.0" encoding="utf-8"?>
<Properties xmlns="http://schemas.openxmlformats.org/officeDocument/2006/extended-properties" xmlns:vt="http://schemas.openxmlformats.org/officeDocument/2006/docPropsVTypes">
  <Template>ForHealthCtg_PP_Main template_02132023</Template>
  <TotalTime>261</TotalTime>
  <Words>1949</Words>
  <Application>Microsoft Office PowerPoint</Application>
  <PresentationFormat>Widescreen</PresentationFormat>
  <Paragraphs>232</Paragraphs>
  <Slides>32</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ＭＳ Ｐゴシック</vt:lpstr>
      <vt:lpstr>Arial</vt:lpstr>
      <vt:lpstr>Calibri</vt:lpstr>
      <vt:lpstr>Frutiger 55 Roman</vt:lpstr>
      <vt:lpstr>Georgia</vt:lpstr>
      <vt:lpstr>System Font Regular</vt:lpstr>
      <vt:lpstr>Wingdings</vt:lpstr>
      <vt:lpstr>New Master- KK</vt:lpstr>
      <vt:lpstr>Commonwealth of Virginia</vt:lpstr>
      <vt:lpstr>Welcome and Housekeeping Notes</vt:lpstr>
      <vt:lpstr>Learning Objectives </vt:lpstr>
      <vt:lpstr>Eligibility Matching – Why?</vt:lpstr>
      <vt:lpstr>Before you can begin…</vt:lpstr>
      <vt:lpstr>Medicaid Eligibility Matching</vt:lpstr>
      <vt:lpstr>Eligibility “Snapshots”</vt:lpstr>
      <vt:lpstr>Eligibility “Snapshots” (2)</vt:lpstr>
      <vt:lpstr>Understanding “Snapshot” Data</vt:lpstr>
      <vt:lpstr>“Snapshot” Example</vt:lpstr>
      <vt:lpstr>Student Roster Matching Instructions</vt:lpstr>
      <vt:lpstr>DMAS Website</vt:lpstr>
      <vt:lpstr>School Division Enrollment Roster</vt:lpstr>
      <vt:lpstr>Student Roster Upload Process</vt:lpstr>
      <vt:lpstr>Student Roster Upload Process (2)</vt:lpstr>
      <vt:lpstr>Matching Process</vt:lpstr>
      <vt:lpstr>Matching Status Definitions</vt:lpstr>
      <vt:lpstr>Live Demonstration</vt:lpstr>
      <vt:lpstr>Tips &amp; Best Practices</vt:lpstr>
      <vt:lpstr>Duplicate Matches</vt:lpstr>
      <vt:lpstr>Possible Matches</vt:lpstr>
      <vt:lpstr>Review Needed Process</vt:lpstr>
      <vt:lpstr>Individual Override</vt:lpstr>
      <vt:lpstr>Individual Override (2)</vt:lpstr>
      <vt:lpstr>Individual Inquiry</vt:lpstr>
      <vt:lpstr>History Matching</vt:lpstr>
      <vt:lpstr>Summary Report</vt:lpstr>
      <vt:lpstr>Matching Results Export</vt:lpstr>
      <vt:lpstr>Matching Results Export (2)</vt:lpstr>
      <vt:lpstr>Gender Neutral Matching</vt:lpstr>
      <vt:lpstr>Medicaid Outreach</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Hall, Emily</dc:creator>
  <cp:lastModifiedBy>Cousin, Claudia (DMAS)</cp:lastModifiedBy>
  <cp:revision>28</cp:revision>
  <cp:lastPrinted>2023-01-26T19:54:58Z</cp:lastPrinted>
  <dcterms:created xsi:type="dcterms:W3CDTF">2023-07-23T13:33:23Z</dcterms:created>
  <dcterms:modified xsi:type="dcterms:W3CDTF">2026-05-06T16:02:16Z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0x0101002BAA7703067D044AABE1136FE0A0BA20</vt:lpwstr>
  </property>
  <property fmtid="{D5CDD505-2E9C-101B-9397-08002B2CF9AE}" pid="3" name="MediaServiceImageTags">
    <vt:lpwstr/>
  </property>
</Properties>
</file>