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8" r:id="rId3"/>
    <p:sldId id="264" r:id="rId4"/>
    <p:sldId id="263" r:id="rId5"/>
    <p:sldId id="269" r:id="rId6"/>
    <p:sldId id="266" r:id="rId7"/>
    <p:sldId id="265" r:id="rId8"/>
    <p:sldId id="261" r:id="rId9"/>
    <p:sldId id="262" r:id="rId10"/>
    <p:sldId id="260" r:id="rId11"/>
  </p:sldIdLst>
  <p:sldSz cx="9144000" cy="6858000" type="screen4x3"/>
  <p:notesSz cx="7023100" cy="93091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6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ckwell, Seon (DMAS)" initials="S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98778" autoAdjust="0"/>
  </p:normalViewPr>
  <p:slideViewPr>
    <p:cSldViewPr>
      <p:cViewPr varScale="1">
        <p:scale>
          <a:sx n="129" d="100"/>
          <a:sy n="129" d="100"/>
        </p:scale>
        <p:origin x="96" y="258"/>
      </p:cViewPr>
      <p:guideLst>
        <p:guide orient="horz" pos="3264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274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MCO</a:t>
            </a:r>
            <a:r>
              <a:rPr lang="en-US" baseline="0" dirty="0" smtClean="0"/>
              <a:t> expenditures by program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2168780985710119"/>
          <c:y val="0.10453423762877406"/>
          <c:w val="0.86133688150092347"/>
          <c:h val="0.7512070377732259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CCC Plus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Sheet1!$B$2:$B$5</c:f>
              <c:numCache>
                <c:formatCode>"$"#,##0_);[Red]\("$"#,##0\)</c:formatCode>
                <c:ptCount val="4"/>
                <c:pt idx="0">
                  <c:v>1021100000</c:v>
                </c:pt>
                <c:pt idx="1">
                  <c:v>1015200000</c:v>
                </c:pt>
                <c:pt idx="2">
                  <c:v>1098800000</c:v>
                </c:pt>
                <c:pt idx="3">
                  <c:v>1119300000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0C-4F0E-8D3A-C1C8A59A6D4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Medallion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Sheet1!$C$2:$C$5</c:f>
              <c:numCache>
                <c:formatCode>"$"#,##0_);[Red]\("$"#,##0\)</c:formatCode>
                <c:ptCount val="4"/>
                <c:pt idx="0">
                  <c:v>439900000</c:v>
                </c:pt>
                <c:pt idx="1">
                  <c:v>523200000</c:v>
                </c:pt>
                <c:pt idx="2">
                  <c:v>755200000</c:v>
                </c:pt>
                <c:pt idx="3">
                  <c:v>831400000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40C-4F0E-8D3A-C1C8A59A6D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89672264"/>
        <c:axId val="589672920"/>
      </c:barChart>
      <c:catAx>
        <c:axId val="58967226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89672920"/>
        <c:crosses val="autoZero"/>
        <c:auto val="1"/>
        <c:lblAlgn val="ctr"/>
        <c:lblOffset val="100"/>
        <c:noMultiLvlLbl val="0"/>
      </c:catAx>
      <c:valAx>
        <c:axId val="589672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_);[Red]\(&quot;$&quot;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9672264"/>
        <c:crosses val="autoZero"/>
        <c:crossBetween val="between"/>
        <c:dispUnits>
          <c:builtInUnit val="millions"/>
          <c:dispUnitsLbl>
            <c:layout/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8077768056770683"/>
          <c:y val="0.94832339139425759"/>
          <c:w val="0.28985965296004668"/>
          <c:h val="5.16765441578624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Quarterly MCO Expenditures Following Expansion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Base Medicaid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mmm\-yy</c:formatCode>
                <c:ptCount val="5"/>
                <c:pt idx="0">
                  <c:v>43282</c:v>
                </c:pt>
                <c:pt idx="1">
                  <c:v>43374</c:v>
                </c:pt>
                <c:pt idx="2">
                  <c:v>43466</c:v>
                </c:pt>
                <c:pt idx="3">
                  <c:v>43556</c:v>
                </c:pt>
                <c:pt idx="4">
                  <c:v>43647</c:v>
                </c:pt>
              </c:numCache>
            </c:numRef>
          </c:cat>
          <c:val>
            <c:numRef>
              <c:f>Sheet1!$B$2:$B$6</c:f>
              <c:numCache>
                <c:formatCode>"$"#,##0</c:formatCode>
                <c:ptCount val="5"/>
                <c:pt idx="0">
                  <c:v>1463200000</c:v>
                </c:pt>
                <c:pt idx="1">
                  <c:v>1543000000</c:v>
                </c:pt>
                <c:pt idx="2">
                  <c:v>1615800000</c:v>
                </c:pt>
                <c:pt idx="3">
                  <c:v>1578100000</c:v>
                </c:pt>
                <c:pt idx="4">
                  <c:v>1567000000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E9-453C-9D50-8F56DD48199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Expansion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mmm\-yy</c:formatCode>
                <c:ptCount val="5"/>
                <c:pt idx="0">
                  <c:v>43282</c:v>
                </c:pt>
                <c:pt idx="1">
                  <c:v>43374</c:v>
                </c:pt>
                <c:pt idx="2">
                  <c:v>43466</c:v>
                </c:pt>
                <c:pt idx="3">
                  <c:v>43556</c:v>
                </c:pt>
                <c:pt idx="4">
                  <c:v>43647</c:v>
                </c:pt>
              </c:numCache>
            </c:numRef>
          </c:cat>
          <c:val>
            <c:numRef>
              <c:f>Sheet1!$C$2:$C$6</c:f>
              <c:numCache>
                <c:formatCode>"$"#,##0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246300000</c:v>
                </c:pt>
                <c:pt idx="3">
                  <c:v>388400000</c:v>
                </c:pt>
                <c:pt idx="4">
                  <c:v>454400000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1E9-453C-9D50-8F56DD4819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585006112"/>
        <c:axId val="585004800"/>
      </c:barChart>
      <c:dateAx>
        <c:axId val="585006112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5004800"/>
        <c:crosses val="autoZero"/>
        <c:auto val="1"/>
        <c:lblOffset val="100"/>
        <c:baseTimeUnit val="months"/>
        <c:majorUnit val="3"/>
        <c:majorTimeUnit val="months"/>
        <c:minorUnit val="3"/>
        <c:minorTimeUnit val="months"/>
      </c:dateAx>
      <c:valAx>
        <c:axId val="585004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5006112"/>
        <c:crosses val="autoZero"/>
        <c:crossBetween val="between"/>
        <c:dispUnits>
          <c:builtInUnit val="millions"/>
          <c:dispUnitsLbl>
            <c:layout/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MCO</a:t>
            </a:r>
            <a:r>
              <a:rPr lang="en-US" baseline="0" dirty="0" smtClean="0"/>
              <a:t> Expenditures for Expansion Members Grows with Enrollment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Enrollment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Sheet1!$A$2:$A$4</c:f>
              <c:numCache>
                <c:formatCode>mmm\-yy</c:formatCode>
                <c:ptCount val="3"/>
                <c:pt idx="0">
                  <c:v>43466</c:v>
                </c:pt>
                <c:pt idx="1">
                  <c:v>43556</c:v>
                </c:pt>
                <c:pt idx="2">
                  <c:v>43647</c:v>
                </c:pt>
              </c:numCache>
            </c:numRef>
          </c:cat>
          <c:val>
            <c:numRef>
              <c:f>Sheet1!$D$2:$D$4</c:f>
              <c:numCache>
                <c:formatCode>#,##0</c:formatCode>
                <c:ptCount val="3"/>
                <c:pt idx="0">
                  <c:v>200100</c:v>
                </c:pt>
                <c:pt idx="1">
                  <c:v>259119</c:v>
                </c:pt>
                <c:pt idx="2">
                  <c:v>298106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734-4FB3-96A7-37F3DB9EFE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6055064"/>
        <c:axId val="686052440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CCC Plus Expenditures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Sheet1!$A$2:$A$4</c:f>
              <c:numCache>
                <c:formatCode>mmm\-yy</c:formatCode>
                <c:ptCount val="3"/>
                <c:pt idx="0">
                  <c:v>43466</c:v>
                </c:pt>
                <c:pt idx="1">
                  <c:v>43556</c:v>
                </c:pt>
                <c:pt idx="2">
                  <c:v>43647</c:v>
                </c:pt>
              </c:numCache>
            </c:numRef>
          </c:cat>
          <c:val>
            <c:numRef>
              <c:f>Sheet1!$B$2:$B$4</c:f>
              <c:numCache>
                <c:formatCode>"$"#,##0</c:formatCode>
                <c:ptCount val="3"/>
                <c:pt idx="0">
                  <c:v>69800000</c:v>
                </c:pt>
                <c:pt idx="1">
                  <c:v>95900000</c:v>
                </c:pt>
                <c:pt idx="2">
                  <c:v>113400000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734-4FB3-96A7-37F3DB9EFE9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Medallion 4 Expenditures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Sheet1!$A$2:$A$4</c:f>
              <c:numCache>
                <c:formatCode>mmm\-yy</c:formatCode>
                <c:ptCount val="3"/>
                <c:pt idx="0">
                  <c:v>43466</c:v>
                </c:pt>
                <c:pt idx="1">
                  <c:v>43556</c:v>
                </c:pt>
                <c:pt idx="2">
                  <c:v>43647</c:v>
                </c:pt>
              </c:numCache>
            </c:numRef>
          </c:cat>
          <c:val>
            <c:numRef>
              <c:f>Sheet1!$C$2:$C$4</c:f>
              <c:numCache>
                <c:formatCode>"$"#,##0</c:formatCode>
                <c:ptCount val="3"/>
                <c:pt idx="0">
                  <c:v>176500000</c:v>
                </c:pt>
                <c:pt idx="1">
                  <c:v>292500000</c:v>
                </c:pt>
                <c:pt idx="2">
                  <c:v>341000000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734-4FB3-96A7-37F3DB9EFE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88652312"/>
        <c:axId val="588651656"/>
      </c:lineChart>
      <c:dateAx>
        <c:axId val="686055064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6052440"/>
        <c:crosses val="autoZero"/>
        <c:auto val="1"/>
        <c:lblOffset val="100"/>
        <c:baseTimeUnit val="months"/>
      </c:dateAx>
      <c:valAx>
        <c:axId val="686052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6055064"/>
        <c:crosses val="autoZero"/>
        <c:crossBetween val="between"/>
      </c:valAx>
      <c:valAx>
        <c:axId val="588651656"/>
        <c:scaling>
          <c:orientation val="minMax"/>
        </c:scaling>
        <c:delete val="0"/>
        <c:axPos val="r"/>
        <c:numFmt formatCode="&quot;$&quot;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8652312"/>
        <c:crosses val="max"/>
        <c:crossBetween val="between"/>
      </c:valAx>
      <c:dateAx>
        <c:axId val="588652312"/>
        <c:scaling>
          <c:orientation val="minMax"/>
        </c:scaling>
        <c:delete val="1"/>
        <c:axPos val="b"/>
        <c:numFmt formatCode="mmm\-yy" sourceLinked="1"/>
        <c:majorTickMark val="out"/>
        <c:minorTickMark val="none"/>
        <c:tickLblPos val="nextTo"/>
        <c:crossAx val="588651656"/>
        <c:crosses val="autoZero"/>
        <c:auto val="1"/>
        <c:lblOffset val="100"/>
        <c:baseTimeUnit val="months"/>
        <c:majorUnit val="1"/>
        <c:minorUnit val="1"/>
      </c:date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Expenditures</a:t>
            </a:r>
            <a:r>
              <a:rPr lang="en-US" baseline="0" dirty="0" smtClean="0"/>
              <a:t> by </a:t>
            </a:r>
            <a:r>
              <a:rPr lang="en-US" dirty="0" smtClean="0"/>
              <a:t>Categories of Service for Expansion Members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Community Mental Health Services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0.19444444444444445"/>
                  <c:y val="5.6120665617607922E-3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D8C-4CE2-98B3-C388E95F1F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"$"#,##0</c:formatCode>
                <c:ptCount val="1"/>
                <c:pt idx="0">
                  <c:v>7400000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8C-4CE2-98B3-C388E95F1F7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Physician Services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0.17438271604938274"/>
                  <c:y val="0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D8C-4CE2-98B3-C388E95F1F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"$"#,##0</c:formatCode>
                <c:ptCount val="1"/>
                <c:pt idx="0">
                  <c:v>11100000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D8C-4CE2-98B3-C388E95F1F7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Outpatient Hospital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0.17901234567901239"/>
                  <c:y val="-2.8060332808803961E-3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D8C-4CE2-98B3-C388E95F1F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"$"#,##0</c:formatCode>
                <c:ptCount val="1"/>
                <c:pt idx="0">
                  <c:v>18700000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D8C-4CE2-98B3-C388E95F1F7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Inpatient Hospital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0.16358024691358025"/>
                  <c:y val="5.6120665617608442E-3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D8C-4CE2-98B3-C388E95F1F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"$"#,##0</c:formatCode>
                <c:ptCount val="1"/>
                <c:pt idx="0">
                  <c:v>21100000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D8C-4CE2-98B3-C388E95F1F75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Pharmacy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0.19212969038592398"/>
                  <c:y val="-4.2090499213206459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031629726839699"/>
                      <c:h val="0.1027288784130313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6D8C-4CE2-98B3-C388E95F1F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</c:f>
              <c:numCache>
                <c:formatCode>"$"#,##0</c:formatCode>
                <c:ptCount val="1"/>
                <c:pt idx="0">
                  <c:v>25400000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D8C-4CE2-98B3-C388E95F1F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87006192"/>
        <c:axId val="587009472"/>
      </c:barChart>
      <c:catAx>
        <c:axId val="58700619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87009472"/>
        <c:crosses val="autoZero"/>
        <c:auto val="1"/>
        <c:lblAlgn val="ctr"/>
        <c:lblOffset val="100"/>
        <c:noMultiLvlLbl val="0"/>
      </c:catAx>
      <c:valAx>
        <c:axId val="587009472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crossAx val="587006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Expenditures</a:t>
            </a:r>
            <a:r>
              <a:rPr lang="en-US" baseline="0" dirty="0" smtClean="0"/>
              <a:t> by </a:t>
            </a:r>
            <a:r>
              <a:rPr lang="en-US" dirty="0" smtClean="0"/>
              <a:t>Categories of Service for Non-Expansion Members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Inpatient Hospital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0.19444444444444445"/>
                  <c:y val="5.6120665617607922E-3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D8C-4CE2-98B3-C388E95F1F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"$"#,##0</c:formatCode>
                <c:ptCount val="1"/>
                <c:pt idx="0">
                  <c:v>110300000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8C-4CE2-98B3-C388E95F1F7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Pharmacy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0.16512345679012347"/>
                  <c:y val="1.403016640440198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887345679012345"/>
                      <c:h val="0.1251771446600744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6D8C-4CE2-98B3-C388E95F1F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"$"#,##0</c:formatCode>
                <c:ptCount val="1"/>
                <c:pt idx="0">
                  <c:v>137400000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D8C-4CE2-98B3-C388E95F1F7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Outpatient Hospital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0.17901234567901239"/>
                  <c:y val="-2.8060332808803961E-3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D8C-4CE2-98B3-C388E95F1F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"$"#,##0</c:formatCode>
                <c:ptCount val="1"/>
                <c:pt idx="0">
                  <c:v>185600000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D8C-4CE2-98B3-C388E95F1F7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Home and Community-Based Waiver Services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0.16358024691358025"/>
                  <c:y val="5.6120665617608442E-3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D8C-4CE2-98B3-C388E95F1F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"$"#,##0</c:formatCode>
                <c:ptCount val="1"/>
                <c:pt idx="0">
                  <c:v>215500000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D8C-4CE2-98B3-C388E95F1F75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Nursing Facilities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0.12885808544765237"/>
                  <c:y val="-4.2090499213206459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031629726839699"/>
                      <c:h val="0.1027288784130313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6D8C-4CE2-98B3-C388E95F1F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</c:f>
              <c:numCache>
                <c:formatCode>"$"#,##0</c:formatCode>
                <c:ptCount val="1"/>
                <c:pt idx="0">
                  <c:v>223800000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D8C-4CE2-98B3-C388E95F1F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87006192"/>
        <c:axId val="587009472"/>
      </c:barChart>
      <c:catAx>
        <c:axId val="58700619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87009472"/>
        <c:crosses val="autoZero"/>
        <c:auto val="1"/>
        <c:lblAlgn val="ctr"/>
        <c:lblOffset val="100"/>
        <c:noMultiLvlLbl val="0"/>
      </c:catAx>
      <c:valAx>
        <c:axId val="587009472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crossAx val="587006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Percent of Medicaid Expansion members</a:t>
            </a:r>
            <a:r>
              <a:rPr lang="en-US" baseline="0" dirty="0" smtClean="0"/>
              <a:t> utilizing services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Any Service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42-4D21-AFBE-23EB6D67F27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Office visit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0%</c:formatCode>
                <c:ptCount val="1"/>
                <c:pt idx="0">
                  <c:v>0.68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942-4D21-AFBE-23EB6D67F27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Prescription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0%</c:formatCode>
                <c:ptCount val="1"/>
                <c:pt idx="0">
                  <c:v>0.72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942-4D21-AFBE-23EB6D67F27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89296752"/>
        <c:axId val="789295112"/>
      </c:barChart>
      <c:catAx>
        <c:axId val="78929675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89295112"/>
        <c:crosses val="autoZero"/>
        <c:auto val="1"/>
        <c:lblAlgn val="ctr"/>
        <c:lblOffset val="100"/>
        <c:noMultiLvlLbl val="0"/>
      </c:catAx>
      <c:valAx>
        <c:axId val="789295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9296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Expansion members treated for chronic conditions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4793072108066587E-2"/>
          <c:y val="0.18368297915072623"/>
          <c:w val="0.86692979210694054"/>
          <c:h val="0.6154089706031492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High Blood pressure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51973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CD-4288-BC57-B3589499E49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Diabetes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28865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0CD-4288-BC57-B3589499E49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Asthma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11562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0CD-4288-BC57-B3589499E493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COPD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8534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0CD-4288-BC57-B3589499E493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ARTS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25369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0CD-4288-BC57-B3589499E493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Cancer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6525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0CD-4288-BC57-B3589499E49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677586576"/>
        <c:axId val="677578376"/>
      </c:barChart>
      <c:catAx>
        <c:axId val="67758657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77578376"/>
        <c:crosses val="autoZero"/>
        <c:auto val="1"/>
        <c:lblAlgn val="ctr"/>
        <c:lblOffset val="100"/>
        <c:noMultiLvlLbl val="0"/>
      </c:catAx>
      <c:valAx>
        <c:axId val="6775783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7586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6973204537091582E-2"/>
          <c:y val="0.86561395469382085"/>
          <c:w val="0.91966941002125369"/>
          <c:h val="0.1175498419009797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0.5463</cdr:x>
      <cdr:y>0.19232</cdr:y>
    </cdr:from>
    <cdr:to>
      <cdr:x>0.5463</cdr:x>
      <cdr:y>0.8546</cdr:y>
    </cdr:to>
    <cdr:cxnSp macro="">
      <cdr:nvCxnSpPr>
        <cdr:cNvPr id="3" name="Straight Connector 2"/>
        <cdr:cNvCxnSpPr/>
      </cdr:nvCxnSpPr>
      <cdr:spPr>
        <a:xfrm xmlns:a="http://schemas.openxmlformats.org/drawingml/2006/main">
          <a:off x="4495800" y="1028891"/>
          <a:ext cx="0" cy="354310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0.48148</cdr:x>
      <cdr:y>0.11395</cdr:y>
    </cdr:from>
    <cdr:to>
      <cdr:x>0.62037</cdr:x>
      <cdr:y>0.19408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962400" y="609599"/>
          <a:ext cx="1143000" cy="42870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vert="horz" wrap="square" lIns="91440" tIns="45720" rIns="91440" bIns="45720" rtlCol="0" anchor="t">
          <a:noAutofit/>
        </a:bodyPr>
        <a:lstStyle xmlns:a="http://schemas.openxmlformats.org/drawingml/2006/main"/>
        <a:p xmlns:a="http://schemas.openxmlformats.org/drawingml/2006/main">
          <a:pPr algn="l"/>
          <a:r>
            <a:rPr lang="en-US" sz="1600" dirty="0" smtClean="0">
              <a:solidFill>
                <a:schemeClr val="tx1">
                  <a:lumMod val="65000"/>
                  <a:lumOff val="35000"/>
                </a:schemeClr>
              </a:solidFill>
            </a:rPr>
            <a:t>Expansion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531" y="0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A3D63EA9-1395-42F4-AEBB-EBEE27F0C83C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1738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531" y="8841738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4A3A849E-8882-4693-8FF5-ECF4719B5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5191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r">
              <a:defRPr sz="1200"/>
            </a:lvl1pPr>
          </a:lstStyle>
          <a:p>
            <a:fld id="{F8ED4C57-6C9D-45B7-BB8E-806EC7067760}" type="datetimeFigureOut">
              <a:rPr lang="en-US" smtClean="0"/>
              <a:t>3/11/2020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7" tIns="46659" rIns="93317" bIns="4665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17" tIns="46659" rIns="93317" bIns="4665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r">
              <a:defRPr sz="1200"/>
            </a:lvl1pPr>
          </a:lstStyle>
          <a:p>
            <a:fld id="{D473AE5C-B9C3-4127-B1A7-B44CC5E23D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484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effectLst/>
        </p:spPr>
        <p:txBody>
          <a:bodyPr/>
          <a:lstStyle>
            <a:lvl1pPr algn="ctr">
              <a:defRPr cap="all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presenter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8787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" y="6492875"/>
            <a:ext cx="1295400" cy="365125"/>
          </a:xfrm>
          <a:prstGeom prst="rect">
            <a:avLst/>
          </a:prstGeom>
        </p:spPr>
        <p:txBody>
          <a:bodyPr anchor="ctr"/>
          <a:lstStyle>
            <a:lvl1pPr>
              <a:defRPr sz="1200" b="1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E18695A3-612B-4B2B-B01B-9890B4364E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470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" y="6492875"/>
            <a:ext cx="1295400" cy="365125"/>
          </a:xfrm>
          <a:prstGeom prst="rect">
            <a:avLst/>
          </a:prstGeom>
        </p:spPr>
        <p:txBody>
          <a:bodyPr anchor="ctr"/>
          <a:lstStyle>
            <a:lvl1pPr>
              <a:defRPr sz="1200" b="1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E18695A3-612B-4B2B-B01B-9890B4364E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8009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3008313" cy="1028731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362200"/>
            <a:ext cx="3008313" cy="4038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" y="6492875"/>
            <a:ext cx="1295400" cy="365125"/>
          </a:xfrm>
          <a:prstGeom prst="rect">
            <a:avLst/>
          </a:prstGeom>
        </p:spPr>
        <p:txBody>
          <a:bodyPr anchor="ctr"/>
          <a:lstStyle>
            <a:lvl1pPr>
              <a:defRPr sz="1200" b="1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E18695A3-612B-4B2B-B01B-9890B4364E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Placeholder 1"/>
          <p:cNvSpPr txBox="1">
            <a:spLocks/>
          </p:cNvSpPr>
          <p:nvPr userDrawn="1"/>
        </p:nvSpPr>
        <p:spPr>
          <a:xfrm>
            <a:off x="0" y="0"/>
            <a:ext cx="9144000" cy="990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800" b="1" kern="1200" cap="none" baseline="0">
                <a:solidFill>
                  <a:schemeClr val="bg1"/>
                </a:solidFill>
                <a:latin typeface="Calibri" panose="020F0502020204030204" pitchFamily="34" charset="0"/>
                <a:ea typeface="Dotum" panose="020B0600000101010101" pitchFamily="34" charset="-127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7617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ll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0111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Pictu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0" y="2130425"/>
            <a:ext cx="5029200" cy="1470025"/>
          </a:xfrm>
          <a:effectLst/>
        </p:spPr>
        <p:txBody>
          <a:bodyPr/>
          <a:lstStyle>
            <a:lvl1pPr algn="r">
              <a:defRPr cap="all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97018" y="3886200"/>
            <a:ext cx="5042182" cy="1752600"/>
          </a:xfrm>
        </p:spPr>
        <p:txBody>
          <a:bodyPr/>
          <a:lstStyle>
            <a:lvl1pPr marL="0" indent="0" algn="r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presenter information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228600" y="2133600"/>
            <a:ext cx="3429000" cy="3505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4170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1982" y="2362200"/>
            <a:ext cx="6400800" cy="1470025"/>
          </a:xfrm>
          <a:effectLst/>
        </p:spPr>
        <p:txBody>
          <a:bodyPr>
            <a:normAutofit/>
          </a:bodyPr>
          <a:lstStyle>
            <a:lvl1pPr algn="r">
              <a:defRPr sz="38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	TITLE of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3886200"/>
            <a:ext cx="6400800" cy="1752600"/>
          </a:xfrm>
        </p:spPr>
        <p:txBody>
          <a:bodyPr/>
          <a:lstStyle>
            <a:lvl1pPr marL="0" indent="0" algn="r">
              <a:buNone/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-4666" y="0"/>
            <a:ext cx="9148665" cy="76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6" name="Picture 25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7CE"/>
              </a:clrFrom>
              <a:clrTo>
                <a:srgbClr val="FFF7CE">
                  <a:alpha val="0"/>
                </a:srgbClr>
              </a:clrTo>
            </a:clrChange>
            <a:lum contrast="6000"/>
          </a:blip>
          <a:srcRect/>
          <a:stretch>
            <a:fillRect/>
          </a:stretch>
        </p:blipFill>
        <p:spPr bwMode="auto">
          <a:xfrm>
            <a:off x="8077200" y="5334000"/>
            <a:ext cx="920734" cy="92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5357" y="5454208"/>
            <a:ext cx="1322618" cy="717992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" y="6492875"/>
            <a:ext cx="381000" cy="365125"/>
          </a:xfrm>
          <a:prstGeom prst="rect">
            <a:avLst/>
          </a:prstGeom>
        </p:spPr>
        <p:txBody>
          <a:bodyPr/>
          <a:lstStyle/>
          <a:p>
            <a:fld id="{E18695A3-612B-4B2B-B01B-9890B4364E2E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715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Agenda Slide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" y="6492875"/>
            <a:ext cx="381000" cy="365125"/>
          </a:xfrm>
          <a:prstGeom prst="rect">
            <a:avLst/>
          </a:prstGeom>
        </p:spPr>
        <p:txBody>
          <a:bodyPr/>
          <a:lstStyle/>
          <a:p>
            <a:fld id="{E18695A3-612B-4B2B-B01B-9890B4364E2E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 marL="342900" indent="-342900">
              <a:buSzPct val="80000"/>
              <a:buFont typeface="Wingdings" panose="05000000000000000000" pitchFamily="2" charset="2"/>
              <a:buChar char="q"/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 smtClean="0"/>
              <a:t>Click to add agenda item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9646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 marL="742950" indent="-285750">
              <a:buClr>
                <a:schemeClr val="accent2"/>
              </a:buClr>
              <a:buFont typeface="Wingdings" panose="05000000000000000000" pitchFamily="2" charset="2"/>
              <a:buChar char="§"/>
              <a:defRPr sz="2600">
                <a:latin typeface="Calibri" panose="020F0502020204030204" pitchFamily="34" charset="0"/>
              </a:defRPr>
            </a:lvl2pPr>
            <a:lvl3pPr marL="1143000" indent="-228600">
              <a:buClr>
                <a:schemeClr val="accent3"/>
              </a:buClr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</a:defRPr>
            </a:lvl3pPr>
            <a:lvl4pPr>
              <a:buClr>
                <a:schemeClr val="accent1"/>
              </a:buClr>
              <a:defRPr sz="2200">
                <a:latin typeface="Calibri" panose="020F0502020204030204" pitchFamily="34" charset="0"/>
              </a:defRPr>
            </a:lvl4pPr>
            <a:lvl5pPr>
              <a:buClr>
                <a:schemeClr val="accent5"/>
              </a:buCl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066800"/>
            <a:ext cx="8229600" cy="609600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Click to add tagline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" y="6492875"/>
            <a:ext cx="1295400" cy="365125"/>
          </a:xfrm>
          <a:prstGeom prst="rect">
            <a:avLst/>
          </a:prstGeom>
        </p:spPr>
        <p:txBody>
          <a:bodyPr/>
          <a:lstStyle/>
          <a:p>
            <a:fld id="{E18695A3-612B-4B2B-B01B-9890B4364E2E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173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" y="6492875"/>
            <a:ext cx="1295400" cy="365125"/>
          </a:xfrm>
          <a:prstGeom prst="rect">
            <a:avLst/>
          </a:prstGeom>
        </p:spPr>
        <p:txBody>
          <a:bodyPr anchor="ctr"/>
          <a:lstStyle>
            <a:lvl1pPr>
              <a:defRPr sz="1200" b="1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E18695A3-612B-4B2B-B01B-9890B4364E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335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066800"/>
            <a:ext cx="8229600" cy="609600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Click to add tagline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" y="6492875"/>
            <a:ext cx="1295400" cy="365125"/>
          </a:xfrm>
          <a:prstGeom prst="rect">
            <a:avLst/>
          </a:prstGeom>
        </p:spPr>
        <p:txBody>
          <a:bodyPr anchor="ctr"/>
          <a:lstStyle>
            <a:lvl1pPr>
              <a:defRPr sz="1200" b="1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E18695A3-612B-4B2B-B01B-9890B4364E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714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6200" y="6492875"/>
            <a:ext cx="1295400" cy="365125"/>
          </a:xfrm>
          <a:prstGeom prst="rect">
            <a:avLst/>
          </a:prstGeom>
        </p:spPr>
        <p:txBody>
          <a:bodyPr anchor="ctr"/>
          <a:lstStyle>
            <a:lvl1pPr>
              <a:defRPr sz="1200" b="1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E18695A3-612B-4B2B-B01B-9890B4364E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2313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1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on icon to add picture. Click text box to add white text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429000" y="3553639"/>
            <a:ext cx="5562600" cy="3151961"/>
          </a:xfrm>
        </p:spPr>
        <p:txBody>
          <a:bodyPr anchor="b">
            <a:normAutofit/>
          </a:bodyPr>
          <a:lstStyle>
            <a:lvl1pPr marL="0" indent="0" algn="r" defTabSz="914400" rtl="0" eaLnBrk="1" latinLnBrk="0" hangingPunct="1">
              <a:spcBef>
                <a:spcPct val="0"/>
              </a:spcBef>
              <a:buNone/>
              <a:defRPr lang="en-US" sz="4000" b="1" kern="1200" cap="all" baseline="0" dirty="0" smtClean="0">
                <a:solidFill>
                  <a:schemeClr val="bg1"/>
                </a:solidFill>
                <a:latin typeface="Calibri" panose="020F0502020204030204" pitchFamily="34" charset="0"/>
                <a:ea typeface="Dotum" panose="020B0600000101010101" pitchFamily="34" charset="-127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white text</a:t>
            </a:r>
          </a:p>
        </p:txBody>
      </p:sp>
    </p:spTree>
    <p:extLst>
      <p:ext uri="{BB962C8B-B14F-4D97-AF65-F5344CB8AC3E}">
        <p14:creationId xmlns:p14="http://schemas.microsoft.com/office/powerpoint/2010/main" val="358075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4283" y="6558909"/>
            <a:ext cx="559717" cy="303846"/>
          </a:xfrm>
          <a:prstGeom prst="rect">
            <a:avLst/>
          </a:prstGeom>
        </p:spPr>
      </p:pic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" y="6492875"/>
            <a:ext cx="1295400" cy="365125"/>
          </a:xfrm>
          <a:prstGeom prst="rect">
            <a:avLst/>
          </a:prstGeom>
        </p:spPr>
        <p:txBody>
          <a:bodyPr anchor="ctr"/>
          <a:lstStyle>
            <a:lvl1pPr>
              <a:defRPr sz="1200" b="1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E18695A3-612B-4B2B-B01B-9890B4364E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014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800" b="1" kern="1200" cap="none" baseline="0">
          <a:solidFill>
            <a:schemeClr val="bg1"/>
          </a:solidFill>
          <a:latin typeface="Calibri" panose="020F0502020204030204" pitchFamily="34" charset="0"/>
          <a:ea typeface="Dotum" panose="020B0600000101010101" pitchFamily="34" charset="-127"/>
          <a:cs typeface="+mj-cs"/>
        </a:defRPr>
      </a:lvl1pPr>
    </p:titleStyle>
    <p:bodyStyle>
      <a:lvl1pPr marL="3429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chemeClr val="accent1"/>
        </a:buClr>
        <a:buSzPct val="100000"/>
        <a:buFont typeface="Arial" panose="020B0604020202020204" pitchFamily="34" charset="0"/>
        <a:buChar char="•"/>
        <a:tabLst/>
        <a:defRPr sz="32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marR="0" indent="-28575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chemeClr val="accent2"/>
        </a:buClr>
        <a:buSzPct val="85000"/>
        <a:buFont typeface="Wingdings" panose="05000000000000000000" pitchFamily="2" charset="2"/>
        <a:buChar char="§"/>
        <a:tabLst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1143000" marR="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chemeClr val="tx2"/>
        </a:buClr>
        <a:buSzTx/>
        <a:buFont typeface="Arial" panose="020B0604020202020204" pitchFamily="34" charset="0"/>
        <a:buChar char="•"/>
        <a:tabLst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600200" marR="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chemeClr val="accent1"/>
        </a:buClr>
        <a:buSzTx/>
        <a:buFont typeface="Arial" panose="020B0604020202020204" pitchFamily="34" charset="0"/>
        <a:buChar char="–"/>
        <a:tabLst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2057400" marR="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chemeClr val="accent2"/>
        </a:buClr>
        <a:buSzTx/>
        <a:buFont typeface="Arial" panose="020B0604020202020204" pitchFamily="34" charset="0"/>
        <a:buChar char="»"/>
        <a:tabLst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28600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mas.virginia.gov/#/accessdashboard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www.dmas.virginia.gov/#/accessdashboard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37574" y="1774324"/>
            <a:ext cx="4430226" cy="2100071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>Utilization and Other Trends in Managed Care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cap="none" dirty="0" smtClean="0">
                <a:solidFill>
                  <a:srgbClr val="811B53"/>
                </a:solidFill>
              </a:rPr>
              <a:t>March 11, 2020</a:t>
            </a:r>
            <a:r>
              <a:rPr lang="en-US" sz="2000" dirty="0">
                <a:solidFill>
                  <a:srgbClr val="811B53"/>
                </a:solidFill>
              </a:rPr>
              <a:t/>
            </a:r>
            <a:br>
              <a:rPr lang="en-US" sz="2000" dirty="0">
                <a:solidFill>
                  <a:srgbClr val="811B53"/>
                </a:solidFill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26138" y="4114800"/>
            <a:ext cx="4441662" cy="1752600"/>
          </a:xfrm>
        </p:spPr>
        <p:txBody>
          <a:bodyPr/>
          <a:lstStyle/>
          <a:p>
            <a:r>
              <a:rPr lang="en-US" dirty="0" smtClean="0"/>
              <a:t>Ellen Montz, </a:t>
            </a:r>
          </a:p>
          <a:p>
            <a:r>
              <a:rPr lang="en-US" sz="2400" dirty="0" smtClean="0"/>
              <a:t>Chief Deputy, </a:t>
            </a:r>
          </a:p>
          <a:p>
            <a:r>
              <a:rPr lang="en-US" sz="2400" dirty="0" smtClean="0"/>
              <a:t>Chief Health Economist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06" t="13083" r="9555" b="1223"/>
          <a:stretch/>
        </p:blipFill>
        <p:spPr>
          <a:xfrm>
            <a:off x="1843314" y="1774324"/>
            <a:ext cx="2667000" cy="200214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84" t="20864" r="27784" b="-292"/>
          <a:stretch/>
        </p:blipFill>
        <p:spPr>
          <a:xfrm>
            <a:off x="66675" y="1774324"/>
            <a:ext cx="1649379" cy="200214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362"/>
          <a:stretch/>
        </p:blipFill>
        <p:spPr>
          <a:xfrm>
            <a:off x="66675" y="3874396"/>
            <a:ext cx="1649379" cy="201251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54" r="28303"/>
          <a:stretch/>
        </p:blipFill>
        <p:spPr>
          <a:xfrm>
            <a:off x="3195864" y="3874396"/>
            <a:ext cx="1314450" cy="201251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01"/>
          <a:stretch/>
        </p:blipFill>
        <p:spPr>
          <a:xfrm>
            <a:off x="1843314" y="3874396"/>
            <a:ext cx="1223736" cy="201251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5708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Utilization and Expenditure Dashboard Updates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457200" y="2502515"/>
            <a:ext cx="4038600" cy="3623648"/>
          </a:xfrm>
        </p:spPr>
        <p:txBody>
          <a:bodyPr/>
          <a:lstStyle/>
          <a:p>
            <a:r>
              <a:rPr lang="en-US" sz="2400" dirty="0"/>
              <a:t>Published January 8, 2020</a:t>
            </a:r>
          </a:p>
          <a:p>
            <a:r>
              <a:rPr lang="en-US" sz="2400" dirty="0"/>
              <a:t>Updated on 1</a:t>
            </a:r>
            <a:r>
              <a:rPr lang="en-US" sz="2400" baseline="30000" dirty="0"/>
              <a:t>st</a:t>
            </a:r>
            <a:r>
              <a:rPr lang="en-US" sz="2400" dirty="0"/>
              <a:t> and 15</a:t>
            </a:r>
            <a:r>
              <a:rPr lang="en-US" sz="2400" baseline="30000" dirty="0"/>
              <a:t>th</a:t>
            </a:r>
            <a:r>
              <a:rPr lang="en-US" sz="2400" dirty="0"/>
              <a:t> of the month</a:t>
            </a:r>
          </a:p>
          <a:p>
            <a:r>
              <a:rPr lang="en-US" sz="2400" dirty="0" smtClean="0"/>
              <a:t>Changes:</a:t>
            </a:r>
          </a:p>
          <a:p>
            <a:pPr lvl="1"/>
            <a:r>
              <a:rPr lang="en-US" sz="2000" dirty="0" smtClean="0"/>
              <a:t>Will </a:t>
            </a:r>
            <a:r>
              <a:rPr lang="en-US" sz="2000" dirty="0"/>
              <a:t>move to a monthly schedule (end of month) beginning in April</a:t>
            </a:r>
          </a:p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447800"/>
            <a:ext cx="8229600" cy="688002"/>
          </a:xfrm>
        </p:spPr>
        <p:txBody>
          <a:bodyPr>
            <a:normAutofit/>
          </a:bodyPr>
          <a:lstStyle/>
          <a:p>
            <a:r>
              <a:rPr lang="en-US" dirty="0" smtClean="0"/>
              <a:t>Medicaid Expansion Access Dashboard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18695A3-612B-4B2B-B01B-9890B4364E2E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12" name="Content Placeholder 1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54858" y="2502515"/>
            <a:ext cx="4038600" cy="2721332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654858" y="5257800"/>
            <a:ext cx="4038600" cy="228600"/>
          </a:xfrm>
          <a:prstGeom prst="rect">
            <a:avLst/>
          </a:prstGeom>
          <a:noFill/>
        </p:spPr>
        <p:txBody>
          <a:bodyPr vert="horz" wrap="none" lIns="91440" tIns="45720" rIns="91440" bIns="45720" rtlCol="0" anchor="t">
            <a:noAutofit/>
          </a:bodyPr>
          <a:lstStyle/>
          <a:p>
            <a:r>
              <a:rPr lang="en-US" sz="800" dirty="0">
                <a:hlinkClick r:id="rId3"/>
              </a:rPr>
              <a:t>https://www.dmas.virginia.gov/#/accessdashboard</a:t>
            </a:r>
            <a:endParaRPr lang="en-US" sz="800" dirty="0" smtClean="0"/>
          </a:p>
        </p:txBody>
      </p:sp>
    </p:spTree>
    <p:extLst>
      <p:ext uri="{BB962C8B-B14F-4D97-AF65-F5344CB8AC3E}">
        <p14:creationId xmlns:p14="http://schemas.microsoft.com/office/powerpoint/2010/main" val="4273885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Trends in MCO Expenditures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0" y="6492875"/>
            <a:ext cx="1295400" cy="365125"/>
          </a:xfrm>
        </p:spPr>
        <p:txBody>
          <a:bodyPr/>
          <a:lstStyle/>
          <a:p>
            <a:fld id="{E18695A3-612B-4B2B-B01B-9890B4364E2E}" type="slidenum">
              <a:rPr lang="en-US" smtClean="0">
                <a:solidFill>
                  <a:srgbClr val="FFFFFF"/>
                </a:solidFill>
              </a:rPr>
              <a:pPr/>
              <a:t>2</a:t>
            </a:fld>
            <a:endParaRPr lang="en-US" dirty="0">
              <a:solidFill>
                <a:srgbClr val="FFFFFF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7615283"/>
              </p:ext>
            </p:extLst>
          </p:nvPr>
        </p:nvGraphicFramePr>
        <p:xfrm>
          <a:off x="457200" y="1143001"/>
          <a:ext cx="8229600" cy="5349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981200" y="5791200"/>
            <a:ext cx="685800" cy="2286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noAutofit/>
          </a:bodyPr>
          <a:lstStyle/>
          <a:p>
            <a:pPr algn="l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Jul - 18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33800" y="5791200"/>
            <a:ext cx="685800" cy="2286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noAutofit/>
          </a:bodyPr>
          <a:lstStyle/>
          <a:p>
            <a:pPr algn="l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Oct - 18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524500" y="5791200"/>
            <a:ext cx="685800" cy="2286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noAutofit/>
          </a:bodyPr>
          <a:lstStyle/>
          <a:p>
            <a:pPr algn="l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Jan - 19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315200" y="5791200"/>
            <a:ext cx="685800" cy="2286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noAutofit/>
          </a:bodyPr>
          <a:lstStyle/>
          <a:p>
            <a:pPr algn="l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Apr - 19</a:t>
            </a:r>
          </a:p>
        </p:txBody>
      </p:sp>
    </p:spTree>
    <p:extLst>
      <p:ext uri="{BB962C8B-B14F-4D97-AF65-F5344CB8AC3E}">
        <p14:creationId xmlns:p14="http://schemas.microsoft.com/office/powerpoint/2010/main" val="4098705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Medicaid Expansion Expenditures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6051383"/>
              </p:ext>
            </p:extLst>
          </p:nvPr>
        </p:nvGraphicFramePr>
        <p:xfrm>
          <a:off x="457200" y="1295400"/>
          <a:ext cx="8229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95A3-612B-4B2B-B01B-9890B4364E2E}" type="slidenum">
              <a:rPr lang="en-US" smtClean="0">
                <a:solidFill>
                  <a:srgbClr val="FFFFFF"/>
                </a:solidFill>
              </a:rPr>
              <a:pPr/>
              <a:t>3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11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Medicaid Expansion Expenditures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3224294"/>
              </p:ext>
            </p:extLst>
          </p:nvPr>
        </p:nvGraphicFramePr>
        <p:xfrm>
          <a:off x="457200" y="1295400"/>
          <a:ext cx="8229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95A3-612B-4B2B-B01B-9890B4364E2E}" type="slidenum">
              <a:rPr lang="en-US" smtClean="0">
                <a:solidFill>
                  <a:srgbClr val="FFFFFF"/>
                </a:solidFill>
              </a:rPr>
              <a:pPr/>
              <a:t>4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185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Expenditures by Service Category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18695A3-612B-4B2B-B01B-9890B4364E2E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033449"/>
            <a:ext cx="4905375" cy="5459426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3886200" y="1033449"/>
            <a:ext cx="0" cy="52149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5985" y="3218291"/>
            <a:ext cx="2829415" cy="919560"/>
          </a:xfrm>
          <a:prstGeom prst="rect">
            <a:avLst/>
          </a:prstGeom>
        </p:spPr>
      </p:pic>
      <p:sp>
        <p:nvSpPr>
          <p:cNvPr id="14" name="TextBox 1"/>
          <p:cNvSpPr txBox="1"/>
          <p:nvPr/>
        </p:nvSpPr>
        <p:spPr>
          <a:xfrm>
            <a:off x="3886200" y="985238"/>
            <a:ext cx="952500" cy="318698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Expansion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324600" y="3429000"/>
            <a:ext cx="2590800" cy="708851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rtlCol="0" anchor="t">
            <a:noAutofit/>
          </a:bodyPr>
          <a:lstStyle/>
          <a:p>
            <a:pPr algn="l"/>
            <a:r>
              <a:rPr lang="en-US" sz="1400" dirty="0" smtClean="0"/>
              <a:t>Behavioral Health</a:t>
            </a:r>
          </a:p>
          <a:p>
            <a:pPr algn="l"/>
            <a:r>
              <a:rPr lang="en-US" sz="1400" dirty="0" smtClean="0"/>
              <a:t>General Medical Services</a:t>
            </a:r>
          </a:p>
          <a:p>
            <a:pPr algn="l"/>
            <a:r>
              <a:rPr lang="en-US" sz="1400" dirty="0" smtClean="0"/>
              <a:t>Long </a:t>
            </a:r>
            <a:r>
              <a:rPr lang="en-US" sz="1400" dirty="0"/>
              <a:t>T</a:t>
            </a:r>
            <a:r>
              <a:rPr lang="en-US" sz="1400" dirty="0" smtClean="0"/>
              <a:t>erm Care</a:t>
            </a: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316047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Medicaid Expansion Expenditures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9916168"/>
              </p:ext>
            </p:extLst>
          </p:nvPr>
        </p:nvGraphicFramePr>
        <p:xfrm>
          <a:off x="457200" y="17224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Top 5 Categories of Expenditures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95A3-612B-4B2B-B01B-9890B4364E2E}" type="slidenum">
              <a:rPr lang="en-US" smtClean="0">
                <a:solidFill>
                  <a:srgbClr val="FFFFFF"/>
                </a:solidFill>
              </a:rPr>
              <a:pPr/>
              <a:t>6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68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Non-Expansion Expenditures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1456994"/>
              </p:ext>
            </p:extLst>
          </p:nvPr>
        </p:nvGraphicFramePr>
        <p:xfrm>
          <a:off x="457200" y="17224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Top 5 Categories of Expenditures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95A3-612B-4B2B-B01B-9890B4364E2E}" type="slidenum">
              <a:rPr lang="en-US" smtClean="0">
                <a:solidFill>
                  <a:srgbClr val="FFFFFF"/>
                </a:solidFill>
              </a:rPr>
              <a:pPr/>
              <a:t>7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290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Utilization and Expenditure Dashboard Updates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457200" y="2502515"/>
            <a:ext cx="4038600" cy="3623648"/>
          </a:xfrm>
        </p:spPr>
        <p:txBody>
          <a:bodyPr/>
          <a:lstStyle/>
          <a:p>
            <a:r>
              <a:rPr lang="en-US" sz="2400" dirty="0" smtClean="0"/>
              <a:t>Will be published mid-April</a:t>
            </a:r>
            <a:endParaRPr lang="en-US" sz="2400" dirty="0"/>
          </a:p>
          <a:p>
            <a:r>
              <a:rPr lang="en-US" sz="2400" dirty="0"/>
              <a:t>Updated </a:t>
            </a:r>
            <a:r>
              <a:rPr lang="en-US" sz="2400" dirty="0" smtClean="0"/>
              <a:t>quarterly </a:t>
            </a:r>
          </a:p>
          <a:p>
            <a:r>
              <a:rPr lang="en-US" sz="2400" dirty="0" smtClean="0"/>
              <a:t>Content includes:</a:t>
            </a:r>
          </a:p>
          <a:p>
            <a:pPr lvl="1"/>
            <a:r>
              <a:rPr lang="en-US" sz="2000" dirty="0" smtClean="0"/>
              <a:t>MCO expenditure by service category, by program</a:t>
            </a:r>
          </a:p>
          <a:p>
            <a:r>
              <a:rPr lang="en-US" sz="2400" dirty="0" smtClean="0"/>
              <a:t>Future content includes:</a:t>
            </a:r>
          </a:p>
          <a:p>
            <a:pPr lvl="1"/>
            <a:r>
              <a:rPr lang="en-US" sz="2000" dirty="0" smtClean="0"/>
              <a:t>Breakdowns by population</a:t>
            </a:r>
          </a:p>
          <a:p>
            <a:pPr lvl="1"/>
            <a:r>
              <a:rPr lang="en-US" sz="2000" dirty="0" smtClean="0"/>
              <a:t>PMPM estimates</a:t>
            </a:r>
            <a:endParaRPr lang="en-US" sz="2000" dirty="0"/>
          </a:p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447800"/>
            <a:ext cx="8229600" cy="68800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Medicaid Managed Care Expenditures Dashboard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18695A3-612B-4B2B-B01B-9890B4364E2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654858" y="5257800"/>
            <a:ext cx="4038600" cy="228600"/>
          </a:xfrm>
          <a:prstGeom prst="rect">
            <a:avLst/>
          </a:prstGeom>
          <a:noFill/>
        </p:spPr>
        <p:txBody>
          <a:bodyPr vert="horz" wrap="none" lIns="91440" tIns="45720" rIns="91440" bIns="45720" rtlCol="0" anchor="t">
            <a:noAutofit/>
          </a:bodyPr>
          <a:lstStyle/>
          <a:p>
            <a:r>
              <a:rPr lang="en-US" sz="800" dirty="0">
                <a:hlinkClick r:id="rId2"/>
              </a:rPr>
              <a:t>https://www.dmas.virginia.gov/#/accessdashboard</a:t>
            </a:r>
            <a:endParaRPr lang="en-US" sz="800" dirty="0" smtClean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8200" y="2269210"/>
            <a:ext cx="4038600" cy="3187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90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Medicaid Expansion Utilization to Date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4788226"/>
              </p:ext>
            </p:extLst>
          </p:nvPr>
        </p:nvGraphicFramePr>
        <p:xfrm>
          <a:off x="457200" y="1722438"/>
          <a:ext cx="4114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Expansion members currently enrolled: 387,045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0" y="6492875"/>
            <a:ext cx="1295400" cy="365125"/>
          </a:xfrm>
        </p:spPr>
        <p:txBody>
          <a:bodyPr/>
          <a:lstStyle/>
          <a:p>
            <a:fld id="{E18695A3-612B-4B2B-B01B-9890B4364E2E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4286943113"/>
              </p:ext>
            </p:extLst>
          </p:nvPr>
        </p:nvGraphicFramePr>
        <p:xfrm>
          <a:off x="4724400" y="1722438"/>
          <a:ext cx="3978584" cy="45259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6394063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AMO_REPORTCONTROLSVISIBLE" val="Empty"/>
  <p:tag name="_AMO_UNIQUEIDENTIFIER" val="c4f520a3-f2f8-4f99-b173-964f78c03927"/>
</p:tagLst>
</file>

<file path=ppt/theme/theme1.xml><?xml version="1.0" encoding="utf-8"?>
<a:theme xmlns:a="http://schemas.openxmlformats.org/drawingml/2006/main" name="Powerpoint Template FINAL 2_2017">
  <a:themeElements>
    <a:clrScheme name="dsrip FINAL">
      <a:dk1>
        <a:srgbClr val="000000"/>
      </a:dk1>
      <a:lt1>
        <a:srgbClr val="FFFFFF"/>
      </a:lt1>
      <a:dk2>
        <a:srgbClr val="811B53"/>
      </a:dk2>
      <a:lt2>
        <a:srgbClr val="ACB6C6"/>
      </a:lt2>
      <a:accent1>
        <a:srgbClr val="00B0F0"/>
      </a:accent1>
      <a:accent2>
        <a:srgbClr val="81C341"/>
      </a:accent2>
      <a:accent3>
        <a:srgbClr val="F99F1B"/>
      </a:accent3>
      <a:accent4>
        <a:srgbClr val="811B53"/>
      </a:accent4>
      <a:accent5>
        <a:srgbClr val="FFCD33"/>
      </a:accent5>
      <a:accent6>
        <a:srgbClr val="152E54"/>
      </a:accent6>
      <a:hlink>
        <a:srgbClr val="996633"/>
      </a:hlink>
      <a:folHlink>
        <a:srgbClr val="99330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4"/>
        </a:solidFill>
      </a:spPr>
      <a:bodyPr vert="horz" lIns="91440" tIns="45720" rIns="91440" bIns="45720" rtlCol="0" anchor="t">
        <a:noAutofit/>
      </a:bodyPr>
      <a:lstStyle>
        <a:defPPr algn="l">
          <a:defRPr sz="2000" dirty="0" smtClean="0">
            <a:solidFill>
              <a:srgbClr val="FFFFFF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owerpoint Template 7_31_18.potx" id="{4C0D1EE3-1CB8-425A-800B-51883168F4BD}" vid="{F37AF3BE-802E-4C2B-8679-084FE41486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 2_6_18</Template>
  <TotalTime>1603</TotalTime>
  <Words>217</Words>
  <Application>Microsoft Office PowerPoint</Application>
  <PresentationFormat>On-screen Show (4:3)</PresentationFormat>
  <Paragraphs>56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Dotum</vt:lpstr>
      <vt:lpstr>Arial</vt:lpstr>
      <vt:lpstr>Calibri</vt:lpstr>
      <vt:lpstr>Wingdings</vt:lpstr>
      <vt:lpstr>Powerpoint Template FINAL 2_2017</vt:lpstr>
      <vt:lpstr>Utilization and Other Trends in Managed Care  March 11, 2020 </vt:lpstr>
      <vt:lpstr>Trends in MCO Expenditures</vt:lpstr>
      <vt:lpstr>Medicaid Expansion Expenditures</vt:lpstr>
      <vt:lpstr>Medicaid Expansion Expenditures</vt:lpstr>
      <vt:lpstr>Expenditures by Service Category</vt:lpstr>
      <vt:lpstr>Medicaid Expansion Expenditures</vt:lpstr>
      <vt:lpstr>Non-Expansion Expenditures</vt:lpstr>
      <vt:lpstr>Utilization and Expenditure Dashboard Updates</vt:lpstr>
      <vt:lpstr>Medicaid Expansion Utilization to Date</vt:lpstr>
      <vt:lpstr>Utilization and Expenditure Dashboard Updates</vt:lpstr>
    </vt:vector>
  </TitlesOfParts>
  <Company>Virginia IT Infrastructure Partnership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here   MONTH XX, 20XX</dc:title>
  <dc:creator>Harootunian, Lisa (DMAS)</dc:creator>
  <cp:lastModifiedBy>Lauryn Walker</cp:lastModifiedBy>
  <cp:revision>21</cp:revision>
  <cp:lastPrinted>2020-03-10T12:23:36Z</cp:lastPrinted>
  <dcterms:created xsi:type="dcterms:W3CDTF">2019-01-29T15:08:42Z</dcterms:created>
  <dcterms:modified xsi:type="dcterms:W3CDTF">2020-03-11T12:08:49Z</dcterms:modified>
</cp:coreProperties>
</file>